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68" r:id="rId3"/>
    <p:sldId id="257" r:id="rId4"/>
    <p:sldId id="263" r:id="rId5"/>
    <p:sldId id="269" r:id="rId6"/>
    <p:sldId id="271" r:id="rId7"/>
    <p:sldId id="264" r:id="rId8"/>
    <p:sldId id="265" r:id="rId9"/>
    <p:sldId id="259" r:id="rId10"/>
    <p:sldId id="260" r:id="rId11"/>
    <p:sldId id="266" r:id="rId12"/>
    <p:sldId id="270"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1"/>
    <a:srgbClr val="1B7C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06" autoAdjust="0"/>
  </p:normalViewPr>
  <p:slideViewPr>
    <p:cSldViewPr>
      <p:cViewPr>
        <p:scale>
          <a:sx n="80" d="100"/>
          <a:sy n="80" d="100"/>
        </p:scale>
        <p:origin x="100" y="4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Desktop\blockchain\BTC.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6111111111111108E-2"/>
          <c:y val="0.17171296296296298"/>
          <c:w val="0.93888888888888888"/>
          <c:h val="0.6714577865266842"/>
        </c:manualLayout>
      </c:layout>
      <c:pie3DChart>
        <c:varyColors val="1"/>
        <c:dLbls>
          <c:dLblPos val="outEnd"/>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4181344108302251E-2"/>
          <c:y val="0.22175800980826438"/>
          <c:w val="0.93888888888888888"/>
          <c:h val="0.6714577865266842"/>
        </c:manualLayout>
      </c:layout>
      <c:pie3DChart>
        <c:varyColors val="1"/>
        <c:ser>
          <c:idx val="0"/>
          <c:order val="0"/>
          <c:tx>
            <c:strRef>
              <c:f>Sheet1!$E$4</c:f>
              <c:strCache>
                <c:ptCount val="1"/>
                <c:pt idx="0">
                  <c:v>Token</c:v>
                </c:pt>
              </c:strCache>
            </c:strRef>
          </c:tx>
          <c:dPt>
            <c:idx val="0"/>
            <c:bubble3D val="0"/>
            <c:explosion val="9"/>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4A0C-4DC7-9123-1ABA3C8B348F}"/>
              </c:ext>
            </c:extLst>
          </c:dPt>
          <c:dPt>
            <c:idx val="1"/>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4A0C-4DC7-9123-1ABA3C8B348F}"/>
              </c:ext>
            </c:extLst>
          </c:dPt>
          <c:dPt>
            <c:idx val="2"/>
            <c:bubble3D val="0"/>
            <c:explosion val="6"/>
            <c:spPr>
              <a:gradFill rotWithShape="1">
                <a:gsLst>
                  <a:gs pos="0">
                    <a:schemeClr val="accent5">
                      <a:tint val="86000"/>
                      <a:satMod val="103000"/>
                      <a:lumMod val="102000"/>
                      <a:tint val="94000"/>
                    </a:schemeClr>
                  </a:gs>
                  <a:gs pos="50000">
                    <a:schemeClr val="accent5">
                      <a:tint val="86000"/>
                      <a:satMod val="110000"/>
                      <a:lumMod val="100000"/>
                      <a:shade val="100000"/>
                    </a:schemeClr>
                  </a:gs>
                  <a:gs pos="100000">
                    <a:schemeClr val="accent5">
                      <a:tint val="86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4A0C-4DC7-9123-1ABA3C8B348F}"/>
              </c:ext>
            </c:extLst>
          </c:dPt>
          <c:dPt>
            <c:idx val="3"/>
            <c:bubble3D val="0"/>
            <c:explosion val="6"/>
            <c:spPr>
              <a:gradFill rotWithShape="1">
                <a:gsLst>
                  <a:gs pos="0">
                    <a:schemeClr val="accent5">
                      <a:tint val="58000"/>
                      <a:satMod val="103000"/>
                      <a:lumMod val="102000"/>
                      <a:tint val="94000"/>
                    </a:schemeClr>
                  </a:gs>
                  <a:gs pos="50000">
                    <a:schemeClr val="accent5">
                      <a:tint val="58000"/>
                      <a:satMod val="110000"/>
                      <a:lumMod val="100000"/>
                      <a:shade val="100000"/>
                    </a:schemeClr>
                  </a:gs>
                  <a:gs pos="100000">
                    <a:schemeClr val="accent5">
                      <a:tint val="5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4A0C-4DC7-9123-1ABA3C8B348F}"/>
              </c:ext>
            </c:extLst>
          </c:dPt>
          <c:dLbls>
            <c:dLbl>
              <c:idx val="0"/>
              <c:tx>
                <c:rich>
                  <a:bodyPr/>
                  <a:lstStyle/>
                  <a:p>
                    <a:fld id="{AB5DECAA-6C6A-458D-9FC8-8B7ED68549EB}" type="VALUE">
                      <a:rPr lang="en-US" b="1">
                        <a:solidFill>
                          <a:schemeClr val="tx1"/>
                        </a:solidFill>
                      </a:rPr>
                      <a:pPr/>
                      <a:t>[VALUE]</a:t>
                    </a:fld>
                    <a:endParaRPr lang="en-GB"/>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A0C-4DC7-9123-1ABA3C8B348F}"/>
                </c:ext>
              </c:extLst>
            </c:dLbl>
            <c:dLbl>
              <c:idx val="1"/>
              <c:tx>
                <c:rich>
                  <a:bodyPr/>
                  <a:lstStyle/>
                  <a:p>
                    <a:fld id="{3CEDCEB7-31DF-443A-9830-AD46B39F7CA5}" type="VALUE">
                      <a:rPr lang="en-US" b="1">
                        <a:solidFill>
                          <a:schemeClr val="tx1"/>
                        </a:solidFill>
                      </a:rPr>
                      <a:pPr/>
                      <a:t>[VALUE]</a:t>
                    </a:fld>
                    <a:endParaRPr lang="en-GB"/>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A0C-4DC7-9123-1ABA3C8B348F}"/>
                </c:ext>
              </c:extLst>
            </c:dLbl>
            <c:dLbl>
              <c:idx val="2"/>
              <c:tx>
                <c:rich>
                  <a:bodyPr/>
                  <a:lstStyle/>
                  <a:p>
                    <a:fld id="{8344785B-B17B-4FD8-AB78-F1A0419E6041}" type="VALUE">
                      <a:rPr lang="en-US" b="1">
                        <a:solidFill>
                          <a:schemeClr val="tx1"/>
                        </a:solidFill>
                      </a:rPr>
                      <a:pPr/>
                      <a:t>[VALUE]</a:t>
                    </a:fld>
                    <a:endParaRPr lang="en-GB"/>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A0C-4DC7-9123-1ABA3C8B348F}"/>
                </c:ext>
              </c:extLst>
            </c:dLbl>
            <c:dLbl>
              <c:idx val="3"/>
              <c:tx>
                <c:rich>
                  <a:bodyPr/>
                  <a:lstStyle/>
                  <a:p>
                    <a:fld id="{22DC38E4-6A41-47C0-A2F6-9ABF67211768}" type="VALUE">
                      <a:rPr lang="en-US" b="1"/>
                      <a:pPr/>
                      <a:t>[VALUE]</a:t>
                    </a:fld>
                    <a:endParaRPr lang="en-GB"/>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4A0C-4DC7-9123-1ABA3C8B348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Sheet1!$D$5:$D$8</c:f>
              <c:strCache>
                <c:ptCount val="4"/>
                <c:pt idx="0">
                  <c:v>Owners</c:v>
                </c:pt>
                <c:pt idx="1">
                  <c:v>Development Team</c:v>
                </c:pt>
                <c:pt idx="2">
                  <c:v>Staffs &amp; Customers</c:v>
                </c:pt>
                <c:pt idx="3">
                  <c:v>Public</c:v>
                </c:pt>
              </c:strCache>
            </c:strRef>
          </c:cat>
          <c:val>
            <c:numRef>
              <c:f>Sheet1!$E$5:$E$8</c:f>
              <c:numCache>
                <c:formatCode>0%</c:formatCode>
                <c:ptCount val="4"/>
                <c:pt idx="0">
                  <c:v>0.2</c:v>
                </c:pt>
                <c:pt idx="1">
                  <c:v>0.1</c:v>
                </c:pt>
                <c:pt idx="2">
                  <c:v>0.1</c:v>
                </c:pt>
                <c:pt idx="3">
                  <c:v>0.6</c:v>
                </c:pt>
              </c:numCache>
            </c:numRef>
          </c:val>
          <c:extLst>
            <c:ext xmlns:c16="http://schemas.microsoft.com/office/drawing/2014/chart" uri="{C3380CC4-5D6E-409C-BE32-E72D297353CC}">
              <c16:uniqueId val="{00000008-4A0C-4DC7-9123-1ABA3C8B348F}"/>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2592A-A14C-4487-B2D0-9DA3D9861E53}"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3F362759-7CA2-4FE7-8BCE-33CB9A28ED2B}">
      <dgm:prSet custT="1"/>
      <dgm:spPr/>
      <dgm:t>
        <a:bodyPr/>
        <a:lstStyle/>
        <a:p>
          <a:r>
            <a:rPr lang="en-US" sz="2000" b="1" dirty="0"/>
            <a:t>Company Name </a:t>
          </a:r>
        </a:p>
        <a:p>
          <a:r>
            <a:rPr lang="en-US" sz="2000" b="1" dirty="0"/>
            <a:t>“Pie and Thai”</a:t>
          </a:r>
        </a:p>
      </dgm:t>
    </dgm:pt>
    <dgm:pt modelId="{DDB75C06-7D78-4658-B88C-22B6FD8D7B62}" type="parTrans" cxnId="{FD1DC7A5-2897-4886-876C-E13BC1B9A4A5}">
      <dgm:prSet/>
      <dgm:spPr/>
      <dgm:t>
        <a:bodyPr/>
        <a:lstStyle/>
        <a:p>
          <a:endParaRPr lang="en-US"/>
        </a:p>
      </dgm:t>
    </dgm:pt>
    <dgm:pt modelId="{CDEEE086-500F-409C-9481-7EE67384BD56}" type="sibTrans" cxnId="{FD1DC7A5-2897-4886-876C-E13BC1B9A4A5}">
      <dgm:prSet phldrT="1" phldr="0"/>
      <dgm:spPr/>
      <dgm:t>
        <a:bodyPr/>
        <a:lstStyle/>
        <a:p>
          <a:r>
            <a:rPr lang="en-US"/>
            <a:t>1</a:t>
          </a:r>
          <a:endParaRPr lang="en-US" dirty="0"/>
        </a:p>
      </dgm:t>
    </dgm:pt>
    <dgm:pt modelId="{A38D9EBE-3365-4C35-8AF3-4E8D3324275B}">
      <dgm:prSet/>
      <dgm:spPr/>
      <dgm:t>
        <a:bodyPr/>
        <a:lstStyle/>
        <a:p>
          <a:r>
            <a:rPr lang="en-US" b="1" dirty="0"/>
            <a:t>Location –</a:t>
          </a:r>
        </a:p>
        <a:p>
          <a:r>
            <a:rPr lang="en-US" b="1" dirty="0"/>
            <a:t>East Sussex, in the camber village </a:t>
          </a:r>
        </a:p>
      </dgm:t>
    </dgm:pt>
    <dgm:pt modelId="{1D25EBB3-A926-4C19-87CB-F83C74C5ED98}" type="parTrans" cxnId="{2CB45A3A-EC3B-41EE-B9F7-BF64CAC731AF}">
      <dgm:prSet/>
      <dgm:spPr/>
      <dgm:t>
        <a:bodyPr/>
        <a:lstStyle/>
        <a:p>
          <a:endParaRPr lang="en-US"/>
        </a:p>
      </dgm:t>
    </dgm:pt>
    <dgm:pt modelId="{272556BD-10C2-4A45-9AC1-F084BC08A552}" type="sibTrans" cxnId="{2CB45A3A-EC3B-41EE-B9F7-BF64CAC731AF}">
      <dgm:prSet phldrT="2" phldr="0"/>
      <dgm:spPr/>
      <dgm:t>
        <a:bodyPr/>
        <a:lstStyle/>
        <a:p>
          <a:r>
            <a:rPr lang="en-US"/>
            <a:t>2</a:t>
          </a:r>
          <a:endParaRPr lang="en-US" dirty="0"/>
        </a:p>
      </dgm:t>
    </dgm:pt>
    <dgm:pt modelId="{DAE71F2E-6A13-44E6-81EF-521CA030144C}">
      <dgm:prSet custT="1"/>
      <dgm:spPr/>
      <dgm:t>
        <a:bodyPr/>
        <a:lstStyle/>
        <a:p>
          <a:r>
            <a:rPr lang="en-US" sz="2000" b="1" dirty="0"/>
            <a:t>Property – </a:t>
          </a:r>
        </a:p>
        <a:p>
          <a:r>
            <a:rPr lang="en-US" sz="2000" b="1" dirty="0"/>
            <a:t>The restaurant is adjacent to the beach. </a:t>
          </a:r>
        </a:p>
      </dgm:t>
    </dgm:pt>
    <dgm:pt modelId="{206E069D-6439-454A-A39B-711235C6AFF6}" type="parTrans" cxnId="{F48E7182-B200-4D93-9040-7CDA366E3A20}">
      <dgm:prSet/>
      <dgm:spPr/>
      <dgm:t>
        <a:bodyPr/>
        <a:lstStyle/>
        <a:p>
          <a:endParaRPr lang="en-US"/>
        </a:p>
      </dgm:t>
    </dgm:pt>
    <dgm:pt modelId="{5E0C7477-2673-4188-8864-77FB51B2AAA0}" type="sibTrans" cxnId="{F48E7182-B200-4D93-9040-7CDA366E3A20}">
      <dgm:prSet phldrT="3" phldr="0"/>
      <dgm:spPr/>
      <dgm:t>
        <a:bodyPr/>
        <a:lstStyle/>
        <a:p>
          <a:r>
            <a:rPr lang="en-US" dirty="0"/>
            <a:t>3</a:t>
          </a:r>
        </a:p>
      </dgm:t>
    </dgm:pt>
    <dgm:pt modelId="{0ED2AE9F-8080-45A7-9CF7-B2324C0E099F}" type="pres">
      <dgm:prSet presAssocID="{A032592A-A14C-4487-B2D0-9DA3D9861E53}" presName="Name0" presStyleCnt="0">
        <dgm:presLayoutVars>
          <dgm:animLvl val="lvl"/>
          <dgm:resizeHandles val="exact"/>
        </dgm:presLayoutVars>
      </dgm:prSet>
      <dgm:spPr/>
    </dgm:pt>
    <dgm:pt modelId="{A4E1EFDC-DC5B-4F0E-9DB2-890FD1442FDF}" type="pres">
      <dgm:prSet presAssocID="{3F362759-7CA2-4FE7-8BCE-33CB9A28ED2B}" presName="compositeNode" presStyleCnt="0">
        <dgm:presLayoutVars>
          <dgm:bulletEnabled val="1"/>
        </dgm:presLayoutVars>
      </dgm:prSet>
      <dgm:spPr/>
    </dgm:pt>
    <dgm:pt modelId="{96841DB8-1909-4076-936B-65DD42F6CAE1}" type="pres">
      <dgm:prSet presAssocID="{3F362759-7CA2-4FE7-8BCE-33CB9A28ED2B}" presName="bgRect" presStyleLbl="bgAccFollowNode1" presStyleIdx="0" presStyleCnt="3" custScaleX="80233" custScaleY="73713" custLinFactNeighborX="-606" custLinFactNeighborY="9804"/>
      <dgm:spPr/>
    </dgm:pt>
    <dgm:pt modelId="{7D7BCEA1-8892-47C6-A988-99B73743838F}" type="pres">
      <dgm:prSet presAssocID="{CDEEE086-500F-409C-9481-7EE67384BD56}" presName="sibTransNodeCircle" presStyleLbl="alignNode1" presStyleIdx="0" presStyleCnt="6" custLinFactNeighborX="-7812" custLinFactNeighborY="51006">
        <dgm:presLayoutVars>
          <dgm:chMax val="0"/>
          <dgm:bulletEnabled/>
        </dgm:presLayoutVars>
      </dgm:prSet>
      <dgm:spPr/>
    </dgm:pt>
    <dgm:pt modelId="{1A1C7D7C-C732-475A-B2AA-C9648E9DBDD3}" type="pres">
      <dgm:prSet presAssocID="{3F362759-7CA2-4FE7-8BCE-33CB9A28ED2B}" presName="bottomLine" presStyleLbl="alignNode1" presStyleIdx="1" presStyleCnt="6" custLinFactY="504900000" custLinFactNeighborX="-2424" custLinFactNeighborY="504942835">
        <dgm:presLayoutVars/>
      </dgm:prSet>
      <dgm:spPr/>
    </dgm:pt>
    <dgm:pt modelId="{2B88B52F-9CF2-4046-A403-7F268ED534A0}" type="pres">
      <dgm:prSet presAssocID="{3F362759-7CA2-4FE7-8BCE-33CB9A28ED2B}" presName="nodeText" presStyleLbl="bgAccFollowNode1" presStyleIdx="0" presStyleCnt="3">
        <dgm:presLayoutVars>
          <dgm:bulletEnabled val="1"/>
        </dgm:presLayoutVars>
      </dgm:prSet>
      <dgm:spPr/>
    </dgm:pt>
    <dgm:pt modelId="{DEE1E090-6334-421B-9756-17CF5CC3A8B1}" type="pres">
      <dgm:prSet presAssocID="{CDEEE086-500F-409C-9481-7EE67384BD56}" presName="sibTrans" presStyleCnt="0"/>
      <dgm:spPr/>
    </dgm:pt>
    <dgm:pt modelId="{E8790EA3-D21A-48E0-8B5A-F5A5DF050122}" type="pres">
      <dgm:prSet presAssocID="{A38D9EBE-3365-4C35-8AF3-4E8D3324275B}" presName="compositeNode" presStyleCnt="0">
        <dgm:presLayoutVars>
          <dgm:bulletEnabled val="1"/>
        </dgm:presLayoutVars>
      </dgm:prSet>
      <dgm:spPr/>
    </dgm:pt>
    <dgm:pt modelId="{3C3659DE-7B48-42BA-BA2D-6A5797A8A8F9}" type="pres">
      <dgm:prSet presAssocID="{A38D9EBE-3365-4C35-8AF3-4E8D3324275B}" presName="bgRect" presStyleLbl="bgAccFollowNode1" presStyleIdx="1" presStyleCnt="3" custScaleX="89510" custScaleY="100000" custLinFactNeighborX="-1119" custLinFactNeighborY="8098"/>
      <dgm:spPr/>
    </dgm:pt>
    <dgm:pt modelId="{4EBA0664-55B6-4AAD-8031-7928BDD9BED4}" type="pres">
      <dgm:prSet presAssocID="{272556BD-10C2-4A45-9AC1-F084BC08A552}" presName="sibTransNodeCircle" presStyleLbl="alignNode1" presStyleIdx="2" presStyleCnt="6" custLinFactNeighborX="-4630" custLinFactNeighborY="-14815">
        <dgm:presLayoutVars>
          <dgm:chMax val="0"/>
          <dgm:bulletEnabled/>
        </dgm:presLayoutVars>
      </dgm:prSet>
      <dgm:spPr/>
    </dgm:pt>
    <dgm:pt modelId="{8846F027-F817-41B5-B8D7-4A9E4E66AEBD}" type="pres">
      <dgm:prSet presAssocID="{A38D9EBE-3365-4C35-8AF3-4E8D3324275B}" presName="bottomLine" presStyleLbl="alignNode1" presStyleIdx="3" presStyleCnt="6" custLinFactY="161700000" custLinFactNeighborX="-1119" custLinFactNeighborY="161772222">
        <dgm:presLayoutVars/>
      </dgm:prSet>
      <dgm:spPr/>
    </dgm:pt>
    <dgm:pt modelId="{EE960964-205E-481C-BDCD-AC547A20C56B}" type="pres">
      <dgm:prSet presAssocID="{A38D9EBE-3365-4C35-8AF3-4E8D3324275B}" presName="nodeText" presStyleLbl="bgAccFollowNode1" presStyleIdx="1" presStyleCnt="3">
        <dgm:presLayoutVars>
          <dgm:bulletEnabled val="1"/>
        </dgm:presLayoutVars>
      </dgm:prSet>
      <dgm:spPr/>
    </dgm:pt>
    <dgm:pt modelId="{FCEC4237-8A24-4859-A7F7-0605247B85D8}" type="pres">
      <dgm:prSet presAssocID="{272556BD-10C2-4A45-9AC1-F084BC08A552}" presName="sibTrans" presStyleCnt="0"/>
      <dgm:spPr/>
    </dgm:pt>
    <dgm:pt modelId="{BD3C4F3B-D0C0-4B38-8205-FA051BB9E76F}" type="pres">
      <dgm:prSet presAssocID="{DAE71F2E-6A13-44E6-81EF-521CA030144C}" presName="compositeNode" presStyleCnt="0">
        <dgm:presLayoutVars>
          <dgm:bulletEnabled val="1"/>
        </dgm:presLayoutVars>
      </dgm:prSet>
      <dgm:spPr/>
    </dgm:pt>
    <dgm:pt modelId="{BFE58B40-E13C-43B3-907F-DEE32B37EE63}" type="pres">
      <dgm:prSet presAssocID="{DAE71F2E-6A13-44E6-81EF-521CA030144C}" presName="bgRect" presStyleLbl="bgAccFollowNode1" presStyleIdx="2" presStyleCnt="3" custScaleX="86574" custScaleY="100000" custLinFactNeighborX="-699" custLinFactNeighborY="-2778"/>
      <dgm:spPr/>
    </dgm:pt>
    <dgm:pt modelId="{2CA7EDEB-536B-401E-AD80-7B8E4AECEB4E}" type="pres">
      <dgm:prSet presAssocID="{5E0C7477-2673-4188-8864-77FB51B2AAA0}" presName="sibTransNodeCircle" presStyleLbl="alignNode1" presStyleIdx="4" presStyleCnt="6" custLinFactNeighborX="-2373" custLinFactNeighborY="-5715">
        <dgm:presLayoutVars>
          <dgm:chMax val="0"/>
          <dgm:bulletEnabled/>
        </dgm:presLayoutVars>
      </dgm:prSet>
      <dgm:spPr/>
    </dgm:pt>
    <dgm:pt modelId="{7090C3C0-812D-4F11-B5E5-42024E2EEC62}" type="pres">
      <dgm:prSet presAssocID="{DAE71F2E-6A13-44E6-81EF-521CA030144C}" presName="bottomLine" presStyleLbl="alignNode1" presStyleIdx="5" presStyleCnt="6" custLinFactY="70000000" custLinFactNeighborX="1538" custLinFactNeighborY="70031944">
        <dgm:presLayoutVars/>
      </dgm:prSet>
      <dgm:spPr/>
    </dgm:pt>
    <dgm:pt modelId="{DC24D9C8-6A45-49AA-91DB-432B69C655C1}" type="pres">
      <dgm:prSet presAssocID="{DAE71F2E-6A13-44E6-81EF-521CA030144C}" presName="nodeText" presStyleLbl="bgAccFollowNode1" presStyleIdx="2" presStyleCnt="3">
        <dgm:presLayoutVars>
          <dgm:bulletEnabled val="1"/>
        </dgm:presLayoutVars>
      </dgm:prSet>
      <dgm:spPr/>
    </dgm:pt>
  </dgm:ptLst>
  <dgm:cxnLst>
    <dgm:cxn modelId="{3A1D2D00-B659-43CD-8FC7-A644B617B9AF}" type="presOf" srcId="{3F362759-7CA2-4FE7-8BCE-33CB9A28ED2B}" destId="{96841DB8-1909-4076-936B-65DD42F6CAE1}" srcOrd="0" destOrd="0" presId="urn:microsoft.com/office/officeart/2016/7/layout/BasicLinearProcessNumbered"/>
    <dgm:cxn modelId="{98C00C16-8092-47EE-BBAA-AD8CD1F630AD}" type="presOf" srcId="{3F362759-7CA2-4FE7-8BCE-33CB9A28ED2B}" destId="{2B88B52F-9CF2-4046-A403-7F268ED534A0}" srcOrd="1" destOrd="0" presId="urn:microsoft.com/office/officeart/2016/7/layout/BasicLinearProcessNumbered"/>
    <dgm:cxn modelId="{2CB45A3A-EC3B-41EE-B9F7-BF64CAC731AF}" srcId="{A032592A-A14C-4487-B2D0-9DA3D9861E53}" destId="{A38D9EBE-3365-4C35-8AF3-4E8D3324275B}" srcOrd="1" destOrd="0" parTransId="{1D25EBB3-A926-4C19-87CB-F83C74C5ED98}" sibTransId="{272556BD-10C2-4A45-9AC1-F084BC08A552}"/>
    <dgm:cxn modelId="{E1EE3246-E99F-42D9-8B29-344A86CD2EB3}" type="presOf" srcId="{A38D9EBE-3365-4C35-8AF3-4E8D3324275B}" destId="{EE960964-205E-481C-BDCD-AC547A20C56B}" srcOrd="1" destOrd="0" presId="urn:microsoft.com/office/officeart/2016/7/layout/BasicLinearProcessNumbered"/>
    <dgm:cxn modelId="{F972B246-8347-4754-A345-5AD5F0DF070D}" type="presOf" srcId="{A032592A-A14C-4487-B2D0-9DA3D9861E53}" destId="{0ED2AE9F-8080-45A7-9CF7-B2324C0E099F}" srcOrd="0" destOrd="0" presId="urn:microsoft.com/office/officeart/2016/7/layout/BasicLinearProcessNumbered"/>
    <dgm:cxn modelId="{946A6B6E-1E64-4C0B-99CB-450546C6C658}" type="presOf" srcId="{A38D9EBE-3365-4C35-8AF3-4E8D3324275B}" destId="{3C3659DE-7B48-42BA-BA2D-6A5797A8A8F9}" srcOrd="0" destOrd="0" presId="urn:microsoft.com/office/officeart/2016/7/layout/BasicLinearProcessNumbered"/>
    <dgm:cxn modelId="{C877337A-B760-4142-85D1-BD56002C09E9}" type="presOf" srcId="{5E0C7477-2673-4188-8864-77FB51B2AAA0}" destId="{2CA7EDEB-536B-401E-AD80-7B8E4AECEB4E}" srcOrd="0" destOrd="0" presId="urn:microsoft.com/office/officeart/2016/7/layout/BasicLinearProcessNumbered"/>
    <dgm:cxn modelId="{F48E7182-B200-4D93-9040-7CDA366E3A20}" srcId="{A032592A-A14C-4487-B2D0-9DA3D9861E53}" destId="{DAE71F2E-6A13-44E6-81EF-521CA030144C}" srcOrd="2" destOrd="0" parTransId="{206E069D-6439-454A-A39B-711235C6AFF6}" sibTransId="{5E0C7477-2673-4188-8864-77FB51B2AAA0}"/>
    <dgm:cxn modelId="{47655792-F117-4C8F-A3EB-3230AD63D15E}" type="presOf" srcId="{272556BD-10C2-4A45-9AC1-F084BC08A552}" destId="{4EBA0664-55B6-4AAD-8031-7928BDD9BED4}" srcOrd="0" destOrd="0" presId="urn:microsoft.com/office/officeart/2016/7/layout/BasicLinearProcessNumbered"/>
    <dgm:cxn modelId="{0F74C295-2A84-40F0-B98A-11E4E0A879EC}" type="presOf" srcId="{DAE71F2E-6A13-44E6-81EF-521CA030144C}" destId="{BFE58B40-E13C-43B3-907F-DEE32B37EE63}" srcOrd="0" destOrd="0" presId="urn:microsoft.com/office/officeart/2016/7/layout/BasicLinearProcessNumbered"/>
    <dgm:cxn modelId="{65EC5BA0-B45A-4B76-9F95-3956946C4D0F}" type="presOf" srcId="{CDEEE086-500F-409C-9481-7EE67384BD56}" destId="{7D7BCEA1-8892-47C6-A988-99B73743838F}" srcOrd="0" destOrd="0" presId="urn:microsoft.com/office/officeart/2016/7/layout/BasicLinearProcessNumbered"/>
    <dgm:cxn modelId="{FD1DC7A5-2897-4886-876C-E13BC1B9A4A5}" srcId="{A032592A-A14C-4487-B2D0-9DA3D9861E53}" destId="{3F362759-7CA2-4FE7-8BCE-33CB9A28ED2B}" srcOrd="0" destOrd="0" parTransId="{DDB75C06-7D78-4658-B88C-22B6FD8D7B62}" sibTransId="{CDEEE086-500F-409C-9481-7EE67384BD56}"/>
    <dgm:cxn modelId="{011480A9-81E1-4B30-8142-906075B602A7}" type="presOf" srcId="{DAE71F2E-6A13-44E6-81EF-521CA030144C}" destId="{DC24D9C8-6A45-49AA-91DB-432B69C655C1}" srcOrd="1" destOrd="0" presId="urn:microsoft.com/office/officeart/2016/7/layout/BasicLinearProcessNumbered"/>
    <dgm:cxn modelId="{2E8CFBFF-FB70-47DB-AFEC-DABEFB38D937}" type="presParOf" srcId="{0ED2AE9F-8080-45A7-9CF7-B2324C0E099F}" destId="{A4E1EFDC-DC5B-4F0E-9DB2-890FD1442FDF}" srcOrd="0" destOrd="0" presId="urn:microsoft.com/office/officeart/2016/7/layout/BasicLinearProcessNumbered"/>
    <dgm:cxn modelId="{951F7457-D6E4-4933-BD59-6FB1D3AE572E}" type="presParOf" srcId="{A4E1EFDC-DC5B-4F0E-9DB2-890FD1442FDF}" destId="{96841DB8-1909-4076-936B-65DD42F6CAE1}" srcOrd="0" destOrd="0" presId="urn:microsoft.com/office/officeart/2016/7/layout/BasicLinearProcessNumbered"/>
    <dgm:cxn modelId="{6BA5622E-6272-436B-9F45-A46238DF2796}" type="presParOf" srcId="{A4E1EFDC-DC5B-4F0E-9DB2-890FD1442FDF}" destId="{7D7BCEA1-8892-47C6-A988-99B73743838F}" srcOrd="1" destOrd="0" presId="urn:microsoft.com/office/officeart/2016/7/layout/BasicLinearProcessNumbered"/>
    <dgm:cxn modelId="{771F4688-2247-41EC-9ED9-90A1F4D87273}" type="presParOf" srcId="{A4E1EFDC-DC5B-4F0E-9DB2-890FD1442FDF}" destId="{1A1C7D7C-C732-475A-B2AA-C9648E9DBDD3}" srcOrd="2" destOrd="0" presId="urn:microsoft.com/office/officeart/2016/7/layout/BasicLinearProcessNumbered"/>
    <dgm:cxn modelId="{E5253D78-6683-465B-BD55-380077D403F2}" type="presParOf" srcId="{A4E1EFDC-DC5B-4F0E-9DB2-890FD1442FDF}" destId="{2B88B52F-9CF2-4046-A403-7F268ED534A0}" srcOrd="3" destOrd="0" presId="urn:microsoft.com/office/officeart/2016/7/layout/BasicLinearProcessNumbered"/>
    <dgm:cxn modelId="{0A445B50-4D2D-4D2E-A47F-758188565CF8}" type="presParOf" srcId="{0ED2AE9F-8080-45A7-9CF7-B2324C0E099F}" destId="{DEE1E090-6334-421B-9756-17CF5CC3A8B1}" srcOrd="1" destOrd="0" presId="urn:microsoft.com/office/officeart/2016/7/layout/BasicLinearProcessNumbered"/>
    <dgm:cxn modelId="{4014BFA9-405B-46C6-BCF2-03109DD92409}" type="presParOf" srcId="{0ED2AE9F-8080-45A7-9CF7-B2324C0E099F}" destId="{E8790EA3-D21A-48E0-8B5A-F5A5DF050122}" srcOrd="2" destOrd="0" presId="urn:microsoft.com/office/officeart/2016/7/layout/BasicLinearProcessNumbered"/>
    <dgm:cxn modelId="{C26DA55B-D460-404C-B8B6-2B81B210E672}" type="presParOf" srcId="{E8790EA3-D21A-48E0-8B5A-F5A5DF050122}" destId="{3C3659DE-7B48-42BA-BA2D-6A5797A8A8F9}" srcOrd="0" destOrd="0" presId="urn:microsoft.com/office/officeart/2016/7/layout/BasicLinearProcessNumbered"/>
    <dgm:cxn modelId="{BE804B39-EA07-4D75-9E86-BF4E93204A06}" type="presParOf" srcId="{E8790EA3-D21A-48E0-8B5A-F5A5DF050122}" destId="{4EBA0664-55B6-4AAD-8031-7928BDD9BED4}" srcOrd="1" destOrd="0" presId="urn:microsoft.com/office/officeart/2016/7/layout/BasicLinearProcessNumbered"/>
    <dgm:cxn modelId="{5BAE8E67-6336-44EF-AD90-03DEBDA04958}" type="presParOf" srcId="{E8790EA3-D21A-48E0-8B5A-F5A5DF050122}" destId="{8846F027-F817-41B5-B8D7-4A9E4E66AEBD}" srcOrd="2" destOrd="0" presId="urn:microsoft.com/office/officeart/2016/7/layout/BasicLinearProcessNumbered"/>
    <dgm:cxn modelId="{2A96C67D-0DEA-431D-BBE3-3BC2E8852049}" type="presParOf" srcId="{E8790EA3-D21A-48E0-8B5A-F5A5DF050122}" destId="{EE960964-205E-481C-BDCD-AC547A20C56B}" srcOrd="3" destOrd="0" presId="urn:microsoft.com/office/officeart/2016/7/layout/BasicLinearProcessNumbered"/>
    <dgm:cxn modelId="{44E4DAF7-F19D-4F82-9977-C8D0CE227635}" type="presParOf" srcId="{0ED2AE9F-8080-45A7-9CF7-B2324C0E099F}" destId="{FCEC4237-8A24-4859-A7F7-0605247B85D8}" srcOrd="3" destOrd="0" presId="urn:microsoft.com/office/officeart/2016/7/layout/BasicLinearProcessNumbered"/>
    <dgm:cxn modelId="{E68B9135-7599-4150-BA66-8C1B2C3674CC}" type="presParOf" srcId="{0ED2AE9F-8080-45A7-9CF7-B2324C0E099F}" destId="{BD3C4F3B-D0C0-4B38-8205-FA051BB9E76F}" srcOrd="4" destOrd="0" presId="urn:microsoft.com/office/officeart/2016/7/layout/BasicLinearProcessNumbered"/>
    <dgm:cxn modelId="{4672DD18-092A-4545-A0B5-352C2C740960}" type="presParOf" srcId="{BD3C4F3B-D0C0-4B38-8205-FA051BB9E76F}" destId="{BFE58B40-E13C-43B3-907F-DEE32B37EE63}" srcOrd="0" destOrd="0" presId="urn:microsoft.com/office/officeart/2016/7/layout/BasicLinearProcessNumbered"/>
    <dgm:cxn modelId="{4A0C61E1-39AB-46EE-B5C7-66F0C84F4CB5}" type="presParOf" srcId="{BD3C4F3B-D0C0-4B38-8205-FA051BB9E76F}" destId="{2CA7EDEB-536B-401E-AD80-7B8E4AECEB4E}" srcOrd="1" destOrd="0" presId="urn:microsoft.com/office/officeart/2016/7/layout/BasicLinearProcessNumbered"/>
    <dgm:cxn modelId="{3C2E433C-6EA5-43F5-BC10-1BF1A5E0EDE0}" type="presParOf" srcId="{BD3C4F3B-D0C0-4B38-8205-FA051BB9E76F}" destId="{7090C3C0-812D-4F11-B5E5-42024E2EEC62}" srcOrd="2" destOrd="0" presId="urn:microsoft.com/office/officeart/2016/7/layout/BasicLinearProcessNumbered"/>
    <dgm:cxn modelId="{52367092-D5E8-4493-BECA-FD2BDC533858}" type="presParOf" srcId="{BD3C4F3B-D0C0-4B38-8205-FA051BB9E76F}" destId="{DC24D9C8-6A45-49AA-91DB-432B69C655C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1" csCatId="accent1" phldr="1"/>
      <dgm:spPr/>
      <dgm:t>
        <a:bodyPr/>
        <a:lstStyle/>
        <a:p>
          <a:endParaRPr lang="en-US"/>
        </a:p>
      </dgm:t>
    </dgm:pt>
    <dgm:pt modelId="{11888A7B-1E89-45E6-84F4-EF92B26189CD}">
      <dgm:prSet phldrT="[Text]" custT="1"/>
      <dgm:spPr/>
      <dgm:t>
        <a:bodyPr/>
        <a:lstStyle/>
        <a:p>
          <a:r>
            <a:rPr lang="en-US" sz="2000" b="1" dirty="0"/>
            <a:t>Create a Wallet </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custT="1"/>
      <dgm:spPr/>
      <dgm:t>
        <a:bodyPr/>
        <a:lstStyle/>
        <a:p>
          <a:r>
            <a:rPr lang="en-US" sz="2000" b="1" i="0" dirty="0"/>
            <a:t>Deposit Money </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custT="1"/>
      <dgm:spPr/>
      <dgm:t>
        <a:bodyPr/>
        <a:lstStyle/>
        <a:p>
          <a:r>
            <a:rPr lang="en-US" sz="2000" b="1" dirty="0"/>
            <a:t>Get USDT from an Exchange</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custT="1"/>
      <dgm:spPr/>
      <dgm:t>
        <a:bodyPr/>
        <a:lstStyle/>
        <a:p>
          <a:r>
            <a:rPr lang="en-US" sz="2000" b="1" dirty="0"/>
            <a:t>Look for the Wallet Address or QR code</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F92AF15-3E79-4F53-8DC1-96C64785C3DE}">
      <dgm:prSet custT="1"/>
      <dgm:spPr/>
      <dgm:t>
        <a:bodyPr/>
        <a:lstStyle/>
        <a:p>
          <a:r>
            <a:rPr lang="en-US" sz="2000" b="1" dirty="0"/>
            <a:t>Get the Tokens</a:t>
          </a:r>
        </a:p>
      </dgm:t>
    </dgm:pt>
    <dgm:pt modelId="{CAF6E7C4-3933-423C-A6F4-B78C2E53F502}" type="parTrans" cxnId="{1302CAA4-CE85-47D8-B0B5-1E8CEF534787}">
      <dgm:prSet/>
      <dgm:spPr/>
      <dgm:t>
        <a:bodyPr/>
        <a:lstStyle/>
        <a:p>
          <a:endParaRPr lang="en-GB"/>
        </a:p>
      </dgm:t>
    </dgm:pt>
    <dgm:pt modelId="{6552467F-9936-4131-9FAC-415220DE458B}" type="sibTrans" cxnId="{1302CAA4-CE85-47D8-B0B5-1E8CEF534787}">
      <dgm:prSet/>
      <dgm:spPr/>
      <dgm:t>
        <a:bodyPr/>
        <a:lstStyle/>
        <a:p>
          <a:endParaRPr lang="en-GB"/>
        </a:p>
      </dgm:t>
    </dgm:pt>
    <dgm:pt modelId="{34640F7A-943B-4CEE-967E-B9E60D9542A9}">
      <dgm:prSet custT="1"/>
      <dgm:spPr/>
      <dgm:t>
        <a:bodyPr/>
        <a:lstStyle/>
        <a:p>
          <a:r>
            <a:rPr lang="en-US" sz="1800" b="1" dirty="0"/>
            <a:t>Transfer USDT </a:t>
          </a:r>
          <a:r>
            <a:rPr lang="en-US" sz="2000" b="1" dirty="0"/>
            <a:t>- </a:t>
          </a:r>
          <a:r>
            <a:rPr lang="en-GB" sz="1800" dirty="0"/>
            <a:t>0x89841074a638E8aff0c34ec41553B0Fc56757205</a:t>
          </a:r>
          <a:endParaRPr lang="en-US" sz="2000" b="1" dirty="0"/>
        </a:p>
      </dgm:t>
    </dgm:pt>
    <dgm:pt modelId="{D655D48A-1673-4B6B-9C30-53527AEF91BE}" type="parTrans" cxnId="{748DBBCD-91B5-48F9-8D64-48B4F16A001F}">
      <dgm:prSet/>
      <dgm:spPr/>
      <dgm:t>
        <a:bodyPr/>
        <a:lstStyle/>
        <a:p>
          <a:endParaRPr lang="en-GB"/>
        </a:p>
      </dgm:t>
    </dgm:pt>
    <dgm:pt modelId="{8625F96F-4EE5-444C-AD89-3327AE6858B4}" type="sibTrans" cxnId="{748DBBCD-91B5-48F9-8D64-48B4F16A001F}">
      <dgm:prSet/>
      <dgm:spPr/>
      <dgm:t>
        <a:bodyPr/>
        <a:lstStyle/>
        <a:p>
          <a:endParaRPr lang="en-GB"/>
        </a:p>
      </dgm:t>
    </dgm:pt>
    <dgm:pt modelId="{812F39FC-2D1E-4DD1-A1A6-C7F9287A4AAB}" type="pres">
      <dgm:prSet presAssocID="{2EFB202A-8611-4DDC-831D-D12EB67B6CF7}" presName="Name0" presStyleCnt="0">
        <dgm:presLayoutVars>
          <dgm:dir/>
          <dgm:animLvl val="lvl"/>
          <dgm:resizeHandles val="exact"/>
        </dgm:presLayoutVars>
      </dgm:prSet>
      <dgm:spPr/>
    </dgm:pt>
    <dgm:pt modelId="{B96647B6-3FE7-48B7-9FE7-BDFAE444BFF3}" type="pres">
      <dgm:prSet presAssocID="{2F92AF15-3E79-4F53-8DC1-96C64785C3DE}" presName="boxAndChildren" presStyleCnt="0"/>
      <dgm:spPr/>
    </dgm:pt>
    <dgm:pt modelId="{44B16EFF-6244-44E2-8317-EA1CC8BEF1DF}" type="pres">
      <dgm:prSet presAssocID="{2F92AF15-3E79-4F53-8DC1-96C64785C3DE}" presName="parentTextBox" presStyleLbl="node1" presStyleIdx="0" presStyleCnt="6"/>
      <dgm:spPr/>
    </dgm:pt>
    <dgm:pt modelId="{F02363D6-FA1D-4AC0-A743-085125F7F493}" type="pres">
      <dgm:prSet presAssocID="{8625F96F-4EE5-444C-AD89-3327AE6858B4}" presName="sp" presStyleCnt="0"/>
      <dgm:spPr/>
    </dgm:pt>
    <dgm:pt modelId="{3429BD35-FC61-4567-89C5-DBC1878CF685}" type="pres">
      <dgm:prSet presAssocID="{34640F7A-943B-4CEE-967E-B9E60D9542A9}" presName="arrowAndChildren" presStyleCnt="0"/>
      <dgm:spPr/>
    </dgm:pt>
    <dgm:pt modelId="{69ADD16B-E1B3-40DE-A47B-44DD78ED6785}" type="pres">
      <dgm:prSet presAssocID="{34640F7A-943B-4CEE-967E-B9E60D9542A9}" presName="parentTextArrow" presStyleLbl="node1" presStyleIdx="1" presStyleCnt="6"/>
      <dgm:spPr/>
    </dgm:pt>
    <dgm:pt modelId="{F953955C-F59B-4E8C-B415-20ADBD729F75}" type="pres">
      <dgm:prSet presAssocID="{67B503AA-82FD-4AA4-8357-3D8B59D6160B}" presName="sp" presStyleCnt="0"/>
      <dgm:spPr/>
    </dgm:pt>
    <dgm:pt modelId="{EFB512E5-D902-4903-ADA4-F771B766E895}" type="pres">
      <dgm:prSet presAssocID="{640CA9BD-09C1-4472-8DAC-0F150EC5E678}" presName="arrowAndChildren" presStyleCnt="0"/>
      <dgm:spPr/>
    </dgm:pt>
    <dgm:pt modelId="{63A5ABB3-BE1A-494E-A5C9-DD059FEBE6EA}" type="pres">
      <dgm:prSet presAssocID="{640CA9BD-09C1-4472-8DAC-0F150EC5E678}" presName="parentTextArrow" presStyleLbl="node1" presStyleIdx="2" presStyleCnt="6" custScaleY="68636"/>
      <dgm:spPr/>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3" presStyleCnt="6" custScaleY="61745"/>
      <dgm:spPr/>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4" presStyleCnt="6" custScaleY="73677"/>
      <dgm:spPr/>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5" presStyleCnt="6"/>
      <dgm:spPr/>
    </dgm:pt>
  </dgm:ptLst>
  <dgm:cxnLst>
    <dgm:cxn modelId="{79EE9E02-BFF5-41D3-86F8-33470970BFCE}" type="presOf" srcId="{2EFB202A-8611-4DDC-831D-D12EB67B6CF7}" destId="{812F39FC-2D1E-4DD1-A1A6-C7F9287A4AAB}" srcOrd="0" destOrd="0" presId="urn:microsoft.com/office/officeart/2005/8/layout/process4"/>
    <dgm:cxn modelId="{8E776D10-0C2B-4F1C-A3E2-63E8E27096AD}" type="presOf" srcId="{2F92AF15-3E79-4F53-8DC1-96C64785C3DE}" destId="{44B16EFF-6244-44E2-8317-EA1CC8BEF1DF}" srcOrd="0" destOrd="0" presId="urn:microsoft.com/office/officeart/2005/8/layout/process4"/>
    <dgm:cxn modelId="{957C551D-31A8-4286-A3AE-C5928DB663CE}" srcId="{2EFB202A-8611-4DDC-831D-D12EB67B6CF7}" destId="{640CA9BD-09C1-4472-8DAC-0F150EC5E678}" srcOrd="3" destOrd="0" parTransId="{90609DF7-843B-4BEF-A3B5-89270E6B0951}" sibTransId="{67B503AA-82FD-4AA4-8357-3D8B59D6160B}"/>
    <dgm:cxn modelId="{B2E3875C-D3F8-41A4-A6EA-DD49F61576A0}" type="presOf" srcId="{11888A7B-1E89-45E6-84F4-EF92B26189CD}" destId="{32FA43B7-34B4-4881-9A79-E3EDEC9D4CBF}"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D81D5B46-398A-483E-B43D-0C5C49A2FACC}" type="presOf" srcId="{640CA9BD-09C1-4472-8DAC-0F150EC5E678}" destId="{63A5ABB3-BE1A-494E-A5C9-DD059FEBE6EA}"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4D111F6B-0B5C-40A7-BA86-973E36B2D8F2}" type="presOf" srcId="{712EDDD5-F1C9-457B-A81D-F94868058B44}" destId="{D5473CBC-EEC3-408A-B4A6-07882F253A8B}" srcOrd="0" destOrd="0" presId="urn:microsoft.com/office/officeart/2005/8/layout/process4"/>
    <dgm:cxn modelId="{5376348D-4465-4E2E-9DB8-EA1F5276717B}" srcId="{2EFB202A-8611-4DDC-831D-D12EB67B6CF7}" destId="{11888A7B-1E89-45E6-84F4-EF92B26189CD}" srcOrd="0" destOrd="0" parTransId="{6043087E-917B-44BC-97F8-41385FD50DC3}" sibTransId="{438F37F5-E676-4BB5-A241-95D895E1B43F}"/>
    <dgm:cxn modelId="{8247D1A2-555D-4B39-B44D-5F2B5AE64242}" srcId="{2EFB202A-8611-4DDC-831D-D12EB67B6CF7}" destId="{356F6FEF-38C8-437A-8562-86A5ED3F5885}" srcOrd="2" destOrd="0" parTransId="{BD9B34C9-939F-47F5-A040-1B30C9EEA310}" sibTransId="{665399A3-A410-4656-8F7E-3FAB641DE891}"/>
    <dgm:cxn modelId="{1302CAA4-CE85-47D8-B0B5-1E8CEF534787}" srcId="{2EFB202A-8611-4DDC-831D-D12EB67B6CF7}" destId="{2F92AF15-3E79-4F53-8DC1-96C64785C3DE}" srcOrd="5" destOrd="0" parTransId="{CAF6E7C4-3933-423C-A6F4-B78C2E53F502}" sibTransId="{6552467F-9936-4131-9FAC-415220DE458B}"/>
    <dgm:cxn modelId="{748DBBCD-91B5-48F9-8D64-48B4F16A001F}" srcId="{2EFB202A-8611-4DDC-831D-D12EB67B6CF7}" destId="{34640F7A-943B-4CEE-967E-B9E60D9542A9}" srcOrd="4" destOrd="0" parTransId="{D655D48A-1673-4B6B-9C30-53527AEF91BE}" sibTransId="{8625F96F-4EE5-444C-AD89-3327AE6858B4}"/>
    <dgm:cxn modelId="{74F6DDCF-73C1-4F06-89F9-897CD49161FD}" type="presOf" srcId="{34640F7A-943B-4CEE-967E-B9E60D9542A9}" destId="{69ADD16B-E1B3-40DE-A47B-44DD78ED6785}" srcOrd="0" destOrd="0" presId="urn:microsoft.com/office/officeart/2005/8/layout/process4"/>
    <dgm:cxn modelId="{6A496880-4973-4C50-80F2-E7D4B144D3E1}" type="presParOf" srcId="{812F39FC-2D1E-4DD1-A1A6-C7F9287A4AAB}" destId="{B96647B6-3FE7-48B7-9FE7-BDFAE444BFF3}" srcOrd="0" destOrd="0" presId="urn:microsoft.com/office/officeart/2005/8/layout/process4"/>
    <dgm:cxn modelId="{6A7C019D-6EEF-4FB9-8953-DAB404404D92}" type="presParOf" srcId="{B96647B6-3FE7-48B7-9FE7-BDFAE444BFF3}" destId="{44B16EFF-6244-44E2-8317-EA1CC8BEF1DF}" srcOrd="0" destOrd="0" presId="urn:microsoft.com/office/officeart/2005/8/layout/process4"/>
    <dgm:cxn modelId="{FAB3397C-AC2E-4FD2-8403-1A448FB5F683}" type="presParOf" srcId="{812F39FC-2D1E-4DD1-A1A6-C7F9287A4AAB}" destId="{F02363D6-FA1D-4AC0-A743-085125F7F493}" srcOrd="1" destOrd="0" presId="urn:microsoft.com/office/officeart/2005/8/layout/process4"/>
    <dgm:cxn modelId="{50FEDCCB-B46A-489A-89BC-602A4BDFAFA3}" type="presParOf" srcId="{812F39FC-2D1E-4DD1-A1A6-C7F9287A4AAB}" destId="{3429BD35-FC61-4567-89C5-DBC1878CF685}" srcOrd="2" destOrd="0" presId="urn:microsoft.com/office/officeart/2005/8/layout/process4"/>
    <dgm:cxn modelId="{9120AF2B-8185-4DA6-9744-FFA4B3869BDD}" type="presParOf" srcId="{3429BD35-FC61-4567-89C5-DBC1878CF685}" destId="{69ADD16B-E1B3-40DE-A47B-44DD78ED6785}" srcOrd="0" destOrd="0" presId="urn:microsoft.com/office/officeart/2005/8/layout/process4"/>
    <dgm:cxn modelId="{86E3C448-6DE5-4D67-A1B9-AE0F99BCAC41}" type="presParOf" srcId="{812F39FC-2D1E-4DD1-A1A6-C7F9287A4AAB}" destId="{F953955C-F59B-4E8C-B415-20ADBD729F75}" srcOrd="3" destOrd="0" presId="urn:microsoft.com/office/officeart/2005/8/layout/process4"/>
    <dgm:cxn modelId="{05392E20-2E21-4F55-8C1C-C1D0C69CB72C}" type="presParOf" srcId="{812F39FC-2D1E-4DD1-A1A6-C7F9287A4AAB}" destId="{EFB512E5-D902-4903-ADA4-F771B766E895}" srcOrd="4" destOrd="0" presId="urn:microsoft.com/office/officeart/2005/8/layout/process4"/>
    <dgm:cxn modelId="{4826BFA5-6569-4B69-93F1-8450A95C8D15}" type="presParOf" srcId="{EFB512E5-D902-4903-ADA4-F771B766E895}" destId="{63A5ABB3-BE1A-494E-A5C9-DD059FEBE6EA}" srcOrd="0" destOrd="0" presId="urn:microsoft.com/office/officeart/2005/8/layout/process4"/>
    <dgm:cxn modelId="{6FA0FB88-FED5-4DA9-8FB7-49F6DEA20B1D}" type="presParOf" srcId="{812F39FC-2D1E-4DD1-A1A6-C7F9287A4AAB}" destId="{2AB5853F-AA77-4431-82DF-105CEB2E1424}" srcOrd="5" destOrd="0" presId="urn:microsoft.com/office/officeart/2005/8/layout/process4"/>
    <dgm:cxn modelId="{52F7A226-0BC5-4418-B1BB-E2FD5547F031}" type="presParOf" srcId="{812F39FC-2D1E-4DD1-A1A6-C7F9287A4AAB}" destId="{EC667030-4855-4843-9717-7DF08446AEB5}" srcOrd="6"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7" destOrd="0" presId="urn:microsoft.com/office/officeart/2005/8/layout/process4"/>
    <dgm:cxn modelId="{8AA3D574-35B2-4F26-9753-43647056D5BB}" type="presParOf" srcId="{812F39FC-2D1E-4DD1-A1A6-C7F9287A4AAB}" destId="{C4866045-B43B-429F-851C-E58098BA6DB8}" srcOrd="8"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9" destOrd="0" presId="urn:microsoft.com/office/officeart/2005/8/layout/process4"/>
    <dgm:cxn modelId="{D11F7181-D05C-4ACC-A34B-6E9511FBE167}" type="presParOf" srcId="{812F39FC-2D1E-4DD1-A1A6-C7F9287A4AAB}" destId="{1C274FFF-1754-4900-887F-DFF5156E0B8D}" srcOrd="10"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41DB8-1909-4076-936B-65DD42F6CAE1}">
      <dsp:nvSpPr>
        <dsp:cNvPr id="0" name=""/>
        <dsp:cNvSpPr/>
      </dsp:nvSpPr>
      <dsp:spPr>
        <a:xfrm>
          <a:off x="315916" y="355175"/>
          <a:ext cx="2732084" cy="20220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5482" tIns="330200" rIns="265482" bIns="330200" numCol="1" spcCol="1270" anchor="t" anchorCtr="0">
          <a:noAutofit/>
        </a:bodyPr>
        <a:lstStyle/>
        <a:p>
          <a:pPr marL="0" lvl="0" indent="0" algn="l" defTabSz="889000">
            <a:lnSpc>
              <a:spcPct val="90000"/>
            </a:lnSpc>
            <a:spcBef>
              <a:spcPct val="0"/>
            </a:spcBef>
            <a:spcAft>
              <a:spcPct val="35000"/>
            </a:spcAft>
            <a:buNone/>
          </a:pPr>
          <a:r>
            <a:rPr lang="en-US" sz="2000" b="1" kern="1200" dirty="0"/>
            <a:t>Company Name </a:t>
          </a:r>
        </a:p>
        <a:p>
          <a:pPr marL="0" lvl="0" indent="0" algn="l" defTabSz="889000">
            <a:lnSpc>
              <a:spcPct val="90000"/>
            </a:lnSpc>
            <a:spcBef>
              <a:spcPct val="0"/>
            </a:spcBef>
            <a:spcAft>
              <a:spcPct val="35000"/>
            </a:spcAft>
            <a:buNone/>
          </a:pPr>
          <a:r>
            <a:rPr lang="en-US" sz="2000" b="1" kern="1200" dirty="0"/>
            <a:t>“Pie and Thai”</a:t>
          </a:r>
        </a:p>
      </dsp:txBody>
      <dsp:txXfrm>
        <a:off x="315916" y="1123571"/>
        <a:ext cx="2732084" cy="1213257"/>
      </dsp:txXfrm>
    </dsp:sp>
    <dsp:sp modelId="{7D7BCEA1-8892-47C6-A988-99B73743838F}">
      <dsp:nvSpPr>
        <dsp:cNvPr id="0" name=""/>
        <dsp:cNvSpPr/>
      </dsp:nvSpPr>
      <dsp:spPr>
        <a:xfrm>
          <a:off x="1226824" y="419758"/>
          <a:ext cx="822960" cy="82296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61" tIns="12700" rIns="64161"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endParaRPr lang="en-US" sz="4000" kern="1200" dirty="0"/>
        </a:p>
      </dsp:txBody>
      <dsp:txXfrm>
        <a:off x="1347344" y="540278"/>
        <a:ext cx="581920" cy="581920"/>
      </dsp:txXfrm>
    </dsp:sp>
    <dsp:sp modelId="{1A1C7D7C-C732-475A-B2AA-C9648E9DBDD3}">
      <dsp:nvSpPr>
        <dsp:cNvPr id="0" name=""/>
        <dsp:cNvSpPr/>
      </dsp:nvSpPr>
      <dsp:spPr>
        <a:xfrm>
          <a:off x="0" y="2743128"/>
          <a:ext cx="3405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659DE-7B48-42BA-BA2D-6A5797A8A8F9}">
      <dsp:nvSpPr>
        <dsp:cNvPr id="0" name=""/>
        <dsp:cNvSpPr/>
      </dsp:nvSpPr>
      <dsp:spPr>
        <a:xfrm>
          <a:off x="3886204" y="0"/>
          <a:ext cx="3047983" cy="27432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5482" tIns="330200" rIns="265482" bIns="330200" numCol="1" spcCol="1270" anchor="t" anchorCtr="0">
          <a:noAutofit/>
        </a:bodyPr>
        <a:lstStyle/>
        <a:p>
          <a:pPr marL="0" lvl="0" indent="0" algn="l" defTabSz="889000">
            <a:lnSpc>
              <a:spcPct val="90000"/>
            </a:lnSpc>
            <a:spcBef>
              <a:spcPct val="0"/>
            </a:spcBef>
            <a:spcAft>
              <a:spcPct val="35000"/>
            </a:spcAft>
            <a:buNone/>
          </a:pPr>
          <a:r>
            <a:rPr lang="en-US" sz="2000" b="1" kern="1200" dirty="0"/>
            <a:t>Location –</a:t>
          </a:r>
        </a:p>
        <a:p>
          <a:pPr marL="0" lvl="0" indent="0" algn="l" defTabSz="889000">
            <a:lnSpc>
              <a:spcPct val="90000"/>
            </a:lnSpc>
            <a:spcBef>
              <a:spcPct val="0"/>
            </a:spcBef>
            <a:spcAft>
              <a:spcPct val="35000"/>
            </a:spcAft>
            <a:buNone/>
          </a:pPr>
          <a:r>
            <a:rPr lang="en-US" sz="2000" b="1" kern="1200" dirty="0"/>
            <a:t>East Sussex, in the camber village </a:t>
          </a:r>
        </a:p>
      </dsp:txBody>
      <dsp:txXfrm>
        <a:off x="3886204" y="1042416"/>
        <a:ext cx="3047983" cy="1645920"/>
      </dsp:txXfrm>
    </dsp:sp>
    <dsp:sp modelId="{4EBA0664-55B6-4AAD-8031-7928BDD9BED4}">
      <dsp:nvSpPr>
        <dsp:cNvPr id="0" name=""/>
        <dsp:cNvSpPr/>
      </dsp:nvSpPr>
      <dsp:spPr>
        <a:xfrm>
          <a:off x="4998716" y="152398"/>
          <a:ext cx="822960" cy="82296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61" tIns="12700" rIns="64161"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endParaRPr lang="en-US" sz="4000" kern="1200" dirty="0"/>
        </a:p>
      </dsp:txBody>
      <dsp:txXfrm>
        <a:off x="5119236" y="272918"/>
        <a:ext cx="581920" cy="581920"/>
      </dsp:txXfrm>
    </dsp:sp>
    <dsp:sp modelId="{8846F027-F817-41B5-B8D7-4A9E4E66AEBD}">
      <dsp:nvSpPr>
        <dsp:cNvPr id="0" name=""/>
        <dsp:cNvSpPr/>
      </dsp:nvSpPr>
      <dsp:spPr>
        <a:xfrm>
          <a:off x="3707602" y="2743128"/>
          <a:ext cx="3405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58B40-E13C-43B3-907F-DEE32B37EE63}">
      <dsp:nvSpPr>
        <dsp:cNvPr id="0" name=""/>
        <dsp:cNvSpPr/>
      </dsp:nvSpPr>
      <dsp:spPr>
        <a:xfrm>
          <a:off x="7696200" y="0"/>
          <a:ext cx="2948007" cy="27432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5482" tIns="330200" rIns="265482" bIns="330200" numCol="1" spcCol="1270" anchor="t" anchorCtr="0">
          <a:noAutofit/>
        </a:bodyPr>
        <a:lstStyle/>
        <a:p>
          <a:pPr marL="0" lvl="0" indent="0" algn="l" defTabSz="889000">
            <a:lnSpc>
              <a:spcPct val="90000"/>
            </a:lnSpc>
            <a:spcBef>
              <a:spcPct val="0"/>
            </a:spcBef>
            <a:spcAft>
              <a:spcPct val="35000"/>
            </a:spcAft>
            <a:buNone/>
          </a:pPr>
          <a:r>
            <a:rPr lang="en-US" sz="2000" b="1" kern="1200" dirty="0"/>
            <a:t>Property – </a:t>
          </a:r>
        </a:p>
        <a:p>
          <a:pPr marL="0" lvl="0" indent="0" algn="l" defTabSz="889000">
            <a:lnSpc>
              <a:spcPct val="90000"/>
            </a:lnSpc>
            <a:spcBef>
              <a:spcPct val="0"/>
            </a:spcBef>
            <a:spcAft>
              <a:spcPct val="35000"/>
            </a:spcAft>
            <a:buNone/>
          </a:pPr>
          <a:r>
            <a:rPr lang="en-US" sz="2000" b="1" kern="1200" dirty="0"/>
            <a:t>The restaurant is adjacent to the beach. </a:t>
          </a:r>
        </a:p>
      </dsp:txBody>
      <dsp:txXfrm>
        <a:off x="7696200" y="1042416"/>
        <a:ext cx="2948007" cy="1645920"/>
      </dsp:txXfrm>
    </dsp:sp>
    <dsp:sp modelId="{2CA7EDEB-536B-401E-AD80-7B8E4AECEB4E}">
      <dsp:nvSpPr>
        <dsp:cNvPr id="0" name=""/>
        <dsp:cNvSpPr/>
      </dsp:nvSpPr>
      <dsp:spPr>
        <a:xfrm>
          <a:off x="8762997" y="227287"/>
          <a:ext cx="822960" cy="82296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61" tIns="12700" rIns="64161" bIns="12700" numCol="1" spcCol="1270" anchor="ctr" anchorCtr="0">
          <a:noAutofit/>
        </a:bodyPr>
        <a:lstStyle/>
        <a:p>
          <a:pPr marL="0" lvl="0" indent="0" algn="ctr" defTabSz="1778000">
            <a:lnSpc>
              <a:spcPct val="90000"/>
            </a:lnSpc>
            <a:spcBef>
              <a:spcPct val="0"/>
            </a:spcBef>
            <a:spcAft>
              <a:spcPct val="35000"/>
            </a:spcAft>
            <a:buNone/>
          </a:pPr>
          <a:r>
            <a:rPr lang="en-US" sz="4000" kern="1200" dirty="0"/>
            <a:t>3</a:t>
          </a:r>
        </a:p>
      </dsp:txBody>
      <dsp:txXfrm>
        <a:off x="8883517" y="347807"/>
        <a:ext cx="581920" cy="581920"/>
      </dsp:txXfrm>
    </dsp:sp>
    <dsp:sp modelId="{7090C3C0-812D-4F11-B5E5-42024E2EEC62}">
      <dsp:nvSpPr>
        <dsp:cNvPr id="0" name=""/>
        <dsp:cNvSpPr/>
      </dsp:nvSpPr>
      <dsp:spPr>
        <a:xfrm>
          <a:off x="7491412" y="2743128"/>
          <a:ext cx="340518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16EFF-6244-44E2-8317-EA1CC8BEF1DF}">
      <dsp:nvSpPr>
        <dsp:cNvPr id="0" name=""/>
        <dsp:cNvSpPr/>
      </dsp:nvSpPr>
      <dsp:spPr>
        <a:xfrm>
          <a:off x="0" y="4060541"/>
          <a:ext cx="5943600" cy="66090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Get the Tokens</a:t>
          </a:r>
        </a:p>
      </dsp:txBody>
      <dsp:txXfrm>
        <a:off x="0" y="4060541"/>
        <a:ext cx="5943600" cy="660908"/>
      </dsp:txXfrm>
    </dsp:sp>
    <dsp:sp modelId="{69ADD16B-E1B3-40DE-A47B-44DD78ED6785}">
      <dsp:nvSpPr>
        <dsp:cNvPr id="0" name=""/>
        <dsp:cNvSpPr/>
      </dsp:nvSpPr>
      <dsp:spPr>
        <a:xfrm rot="10800000">
          <a:off x="0" y="3053977"/>
          <a:ext cx="5943600" cy="1016477"/>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Transfer USDT </a:t>
          </a:r>
          <a:r>
            <a:rPr lang="en-US" sz="2000" b="1" kern="1200" dirty="0"/>
            <a:t>- </a:t>
          </a:r>
          <a:r>
            <a:rPr lang="en-GB" sz="1800" kern="1200" dirty="0"/>
            <a:t>0x89841074a638E8aff0c34ec41553B0Fc56757205</a:t>
          </a:r>
          <a:endParaRPr lang="en-US" sz="2000" b="1" kern="1200" dirty="0"/>
        </a:p>
      </dsp:txBody>
      <dsp:txXfrm rot="10800000">
        <a:off x="0" y="3053977"/>
        <a:ext cx="5943600" cy="660476"/>
      </dsp:txXfrm>
    </dsp:sp>
    <dsp:sp modelId="{63A5ABB3-BE1A-494E-A5C9-DD059FEBE6EA}">
      <dsp:nvSpPr>
        <dsp:cNvPr id="0" name=""/>
        <dsp:cNvSpPr/>
      </dsp:nvSpPr>
      <dsp:spPr>
        <a:xfrm rot="10800000">
          <a:off x="0" y="2366221"/>
          <a:ext cx="5943600" cy="697669"/>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Look for the Wallet Address or QR code</a:t>
          </a:r>
        </a:p>
      </dsp:txBody>
      <dsp:txXfrm rot="10800000">
        <a:off x="0" y="2366221"/>
        <a:ext cx="5943600" cy="453324"/>
      </dsp:txXfrm>
    </dsp:sp>
    <dsp:sp modelId="{C830B7C4-5210-41AC-A88B-BECF7607C1E5}">
      <dsp:nvSpPr>
        <dsp:cNvPr id="0" name=""/>
        <dsp:cNvSpPr/>
      </dsp:nvSpPr>
      <dsp:spPr>
        <a:xfrm rot="10800000">
          <a:off x="0" y="1748511"/>
          <a:ext cx="5943600" cy="627624"/>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Get USDT from an Exchange</a:t>
          </a:r>
        </a:p>
      </dsp:txBody>
      <dsp:txXfrm rot="10800000">
        <a:off x="0" y="1748511"/>
        <a:ext cx="5943600" cy="407811"/>
      </dsp:txXfrm>
    </dsp:sp>
    <dsp:sp modelId="{D5473CBC-EEC3-408A-B4A6-07882F253A8B}">
      <dsp:nvSpPr>
        <dsp:cNvPr id="0" name=""/>
        <dsp:cNvSpPr/>
      </dsp:nvSpPr>
      <dsp:spPr>
        <a:xfrm rot="10800000">
          <a:off x="0" y="1009514"/>
          <a:ext cx="5943600" cy="748910"/>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Deposit Money </a:t>
          </a:r>
        </a:p>
      </dsp:txBody>
      <dsp:txXfrm rot="10800000">
        <a:off x="0" y="1009514"/>
        <a:ext cx="5943600" cy="486619"/>
      </dsp:txXfrm>
    </dsp:sp>
    <dsp:sp modelId="{32FA43B7-34B4-4881-9A79-E3EDEC9D4CBF}">
      <dsp:nvSpPr>
        <dsp:cNvPr id="0" name=""/>
        <dsp:cNvSpPr/>
      </dsp:nvSpPr>
      <dsp:spPr>
        <a:xfrm rot="10800000">
          <a:off x="0" y="2950"/>
          <a:ext cx="5943600" cy="1016477"/>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Create a Wallet </a:t>
          </a:r>
        </a:p>
      </dsp:txBody>
      <dsp:txXfrm rot="10800000">
        <a:off x="0" y="2950"/>
        <a:ext cx="5943600" cy="66047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4/14/2022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4/14/2022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4/14/2022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4/14/2022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4/14/2022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4/14/2022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4/14/2022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4/14/2022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4/14/2022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4/14/2022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4/14/2022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9.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9.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Tokenization of Real Estate </a:t>
            </a:r>
          </a:p>
        </p:txBody>
      </p:sp>
      <p:sp>
        <p:nvSpPr>
          <p:cNvPr id="3" name="Subtitle 2"/>
          <p:cNvSpPr>
            <a:spLocks noGrp="1"/>
          </p:cNvSpPr>
          <p:nvPr>
            <p:ph type="subTitle" idx="1"/>
          </p:nvPr>
        </p:nvSpPr>
        <p:spPr/>
        <p:txBody>
          <a:bodyPr/>
          <a:lstStyle/>
          <a:p>
            <a:r>
              <a:rPr lang="en-US" dirty="0"/>
              <a:t>Pie and Thai</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487506379"/>
              </p:ext>
            </p:extLst>
          </p:nvPr>
        </p:nvGraphicFramePr>
        <p:xfrm>
          <a:off x="5867400" y="1600200"/>
          <a:ext cx="5943600" cy="4724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descr="Qr code&#10;&#10;Description automatically generated">
            <a:extLst>
              <a:ext uri="{FF2B5EF4-FFF2-40B4-BE49-F238E27FC236}">
                <a16:creationId xmlns:a16="http://schemas.microsoft.com/office/drawing/2014/main" id="{8B08B35C-B4B8-466A-81E6-A880317F0F3B}"/>
              </a:ext>
            </a:extLst>
          </p:cNvPr>
          <p:cNvPicPr>
            <a:picLocks noGrp="1" noChangeAspect="1"/>
          </p:cNvPicPr>
          <p:nvPr>
            <p:ph sz="half" idx="1"/>
          </p:nvPr>
        </p:nvPicPr>
        <p:blipFill rotWithShape="1">
          <a:blip r:embed="rId7"/>
          <a:srcRect l="36879" t="14160" r="38241" b="43937"/>
          <a:stretch/>
        </p:blipFill>
        <p:spPr bwMode="auto">
          <a:xfrm>
            <a:off x="810802" y="2095500"/>
            <a:ext cx="4102115" cy="3886200"/>
          </a:xfrm>
          <a:prstGeom prst="rect">
            <a:avLst/>
          </a:prstGeom>
          <a:ln>
            <a:noFill/>
          </a:ln>
          <a:extLst>
            <a:ext uri="{53640926-AAD7-44D8-BBD7-CCE9431645EC}">
              <a14:shadowObscured xmlns:a14="http://schemas.microsoft.com/office/drawing/2010/main"/>
            </a:ext>
          </a:extLst>
        </p:spPr>
      </p:pic>
      <p:sp>
        <p:nvSpPr>
          <p:cNvPr id="9" name="Title 8">
            <a:extLst>
              <a:ext uri="{FF2B5EF4-FFF2-40B4-BE49-F238E27FC236}">
                <a16:creationId xmlns:a16="http://schemas.microsoft.com/office/drawing/2014/main" id="{93A49F01-BC45-42DA-86EE-6527E4B7E987}"/>
              </a:ext>
            </a:extLst>
          </p:cNvPr>
          <p:cNvSpPr>
            <a:spLocks noGrp="1"/>
          </p:cNvSpPr>
          <p:nvPr>
            <p:ph type="title"/>
          </p:nvPr>
        </p:nvSpPr>
        <p:spPr/>
        <p:txBody>
          <a:bodyPr/>
          <a:lstStyle/>
          <a:p>
            <a:r>
              <a:rPr lang="en-US" sz="3600" b="1" dirty="0">
                <a:solidFill>
                  <a:schemeClr val="tx1"/>
                </a:solidFill>
                <a:effectLst>
                  <a:outerShdw blurRad="38100" dist="38100" dir="2700000" algn="tl">
                    <a:srgbClr val="000000">
                      <a:alpha val="43137"/>
                    </a:srgbClr>
                  </a:outerShdw>
                </a:effectLst>
              </a:rPr>
              <a:t>Buying Process of the Token</a:t>
            </a:r>
            <a:endParaRPr lang="en-GB" dirty="0"/>
          </a:p>
        </p:txBody>
      </p:sp>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65126"/>
            <a:ext cx="10591800" cy="930274"/>
          </a:xfrm>
        </p:spPr>
        <p:txBody>
          <a:bodyPr anchor="b">
            <a:normAutofit/>
          </a:bodyPr>
          <a:lstStyle/>
          <a:p>
            <a:r>
              <a:rPr lang="en-US" sz="4000" b="1" dirty="0">
                <a:solidFill>
                  <a:schemeClr val="tx1"/>
                </a:solidFill>
              </a:rPr>
              <a:t>Decentralized Exchange </a:t>
            </a:r>
          </a:p>
        </p:txBody>
      </p:sp>
      <p:pic>
        <p:nvPicPr>
          <p:cNvPr id="4" name="Picture 3">
            <a:extLst>
              <a:ext uri="{FF2B5EF4-FFF2-40B4-BE49-F238E27FC236}">
                <a16:creationId xmlns:a16="http://schemas.microsoft.com/office/drawing/2014/main" id="{69EEC10C-D2CC-4FEE-8B91-F6F604D6877E}"/>
              </a:ext>
            </a:extLst>
          </p:cNvPr>
          <p:cNvPicPr>
            <a:picLocks noChangeAspect="1"/>
          </p:cNvPicPr>
          <p:nvPr/>
        </p:nvPicPr>
        <p:blipFill>
          <a:blip r:embed="rId3"/>
          <a:stretch>
            <a:fillRect/>
          </a:stretch>
        </p:blipFill>
        <p:spPr>
          <a:xfrm>
            <a:off x="6096000" y="1525218"/>
            <a:ext cx="5803231" cy="4546434"/>
          </a:xfrm>
          <a:prstGeom prst="rect">
            <a:avLst/>
          </a:prstGeom>
        </p:spPr>
      </p:pic>
      <p:sp>
        <p:nvSpPr>
          <p:cNvPr id="5" name="TextBox 4">
            <a:extLst>
              <a:ext uri="{FF2B5EF4-FFF2-40B4-BE49-F238E27FC236}">
                <a16:creationId xmlns:a16="http://schemas.microsoft.com/office/drawing/2014/main" id="{CFC7593F-4AC1-4E62-B29E-49A26878C04D}"/>
              </a:ext>
            </a:extLst>
          </p:cNvPr>
          <p:cNvSpPr txBox="1"/>
          <p:nvPr/>
        </p:nvSpPr>
        <p:spPr>
          <a:xfrm>
            <a:off x="292769" y="1525218"/>
            <a:ext cx="3060031" cy="3785652"/>
          </a:xfrm>
          <a:prstGeom prst="rect">
            <a:avLst/>
          </a:prstGeom>
          <a:noFill/>
        </p:spPr>
        <p:txBody>
          <a:bodyPr wrap="square" rtlCol="0">
            <a:spAutoFit/>
          </a:bodyPr>
          <a:lstStyle/>
          <a:p>
            <a:pPr algn="just"/>
            <a:r>
              <a:rPr lang="en-GB" sz="2400" b="1" dirty="0"/>
              <a:t>After Selling all the Tokens in ICO ( Initial Coin Offering) the Business will Enlist the Tokens in a Decentralized Platform, which is UNISWAP.</a:t>
            </a:r>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AD4F-726B-4E73-B246-2E332D95264C}"/>
              </a:ext>
            </a:extLst>
          </p:cNvPr>
          <p:cNvSpPr>
            <a:spLocks noGrp="1"/>
          </p:cNvSpPr>
          <p:nvPr>
            <p:ph type="title"/>
          </p:nvPr>
        </p:nvSpPr>
        <p:spPr>
          <a:xfrm>
            <a:off x="319585" y="231648"/>
            <a:ext cx="11034213" cy="1139952"/>
          </a:xfrm>
        </p:spPr>
        <p:txBody>
          <a:bodyPr/>
          <a:lstStyle/>
          <a:p>
            <a:r>
              <a:rPr lang="en-US" sz="3600" b="1" kern="1200" dirty="0">
                <a:ln w="0"/>
                <a:solidFill>
                  <a:schemeClr val="tx1"/>
                </a:solidFill>
                <a:latin typeface="+mn-lt"/>
                <a:ea typeface="+mn-ea"/>
                <a:cs typeface="+mn-cs"/>
              </a:rPr>
              <a:t>Benefits of Holding the TOKEN</a:t>
            </a:r>
            <a:endParaRPr lang="en-GB" dirty="0"/>
          </a:p>
        </p:txBody>
      </p:sp>
      <p:sp>
        <p:nvSpPr>
          <p:cNvPr id="4" name="Text Placeholder 3">
            <a:extLst>
              <a:ext uri="{FF2B5EF4-FFF2-40B4-BE49-F238E27FC236}">
                <a16:creationId xmlns:a16="http://schemas.microsoft.com/office/drawing/2014/main" id="{2FF6148B-CFFB-4562-B4FE-D3914590E361}"/>
              </a:ext>
            </a:extLst>
          </p:cNvPr>
          <p:cNvSpPr>
            <a:spLocks noGrp="1"/>
          </p:cNvSpPr>
          <p:nvPr>
            <p:ph type="body" sz="half" idx="2"/>
          </p:nvPr>
        </p:nvSpPr>
        <p:spPr/>
        <p:txBody>
          <a:bodyPr/>
          <a:lstStyle/>
          <a:p>
            <a:endParaRPr lang="en-GB" dirty="0"/>
          </a:p>
        </p:txBody>
      </p:sp>
      <p:pic>
        <p:nvPicPr>
          <p:cNvPr id="11" name="Picture Placeholder 10">
            <a:extLst>
              <a:ext uri="{FF2B5EF4-FFF2-40B4-BE49-F238E27FC236}">
                <a16:creationId xmlns:a16="http://schemas.microsoft.com/office/drawing/2014/main" id="{9FAA8462-1273-498B-B5D4-CEB2E07C350B}"/>
              </a:ext>
            </a:extLst>
          </p:cNvPr>
          <p:cNvPicPr>
            <a:picLocks noGrp="1" noChangeAspect="1"/>
          </p:cNvPicPr>
          <p:nvPr>
            <p:ph type="pic" idx="1"/>
          </p:nvPr>
        </p:nvPicPr>
        <p:blipFill>
          <a:blip r:embed="rId2"/>
          <a:srcRect t="2025" b="2025"/>
          <a:stretch>
            <a:fillRect/>
          </a:stretch>
        </p:blipFill>
        <p:spPr>
          <a:xfrm>
            <a:off x="0" y="1613603"/>
            <a:ext cx="6900550" cy="5260848"/>
          </a:xfrm>
          <a:prstGeom prst="rect">
            <a:avLst/>
          </a:prstGeom>
        </p:spPr>
      </p:pic>
      <p:sp>
        <p:nvSpPr>
          <p:cNvPr id="13" name="TextBox 12">
            <a:extLst>
              <a:ext uri="{FF2B5EF4-FFF2-40B4-BE49-F238E27FC236}">
                <a16:creationId xmlns:a16="http://schemas.microsoft.com/office/drawing/2014/main" id="{F98AECDD-F2DF-4D54-9087-8CED97D8D1EC}"/>
              </a:ext>
            </a:extLst>
          </p:cNvPr>
          <p:cNvSpPr txBox="1"/>
          <p:nvPr/>
        </p:nvSpPr>
        <p:spPr>
          <a:xfrm>
            <a:off x="370999" y="2209800"/>
            <a:ext cx="6522492" cy="3693319"/>
          </a:xfrm>
          <a:prstGeom prst="rect">
            <a:avLst/>
          </a:prstGeom>
          <a:noFill/>
        </p:spPr>
        <p:txBody>
          <a:bodyPr wrap="square">
            <a:spAutoFit/>
          </a:bodyPr>
          <a:lstStyle/>
          <a:p>
            <a:pPr marL="342900" indent="-342900">
              <a:buFont typeface="Arial" panose="020B0604020202020204" pitchFamily="34" charset="0"/>
              <a:buChar char="•"/>
            </a:pPr>
            <a:r>
              <a:rPr lang="en-GB" sz="1800" dirty="0"/>
              <a:t>The Tokens will be connected to the Restaurant’s Revenues. </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The Primary Investors can sell them in the Decentralized market at higher prices.</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The Tokens will be enlisted in the UNISWAP within 6 months.</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Investors who own at least 30% of the Token and will hold them for at least one year, will get an NFT. </a:t>
            </a:r>
          </a:p>
          <a:p>
            <a:pPr marL="342900" indent="-342900">
              <a:buFont typeface="Arial" panose="020B0604020202020204" pitchFamily="34" charset="0"/>
              <a:buChar char="•"/>
            </a:pPr>
            <a:endParaRPr lang="en-GB" sz="1800" dirty="0"/>
          </a:p>
          <a:p>
            <a:pPr marL="342900" indent="-342900">
              <a:buFont typeface="Arial" panose="020B0604020202020204" pitchFamily="34" charset="0"/>
              <a:buChar char="•"/>
            </a:pPr>
            <a:r>
              <a:rPr lang="en-GB" sz="1800" dirty="0"/>
              <a:t>Investors can expect a 5% return in the following year.</a:t>
            </a:r>
          </a:p>
        </p:txBody>
      </p:sp>
      <p:pic>
        <p:nvPicPr>
          <p:cNvPr id="15" name="Picture 14" descr="A picture containing website&#10;&#10;Description automatically generated">
            <a:extLst>
              <a:ext uri="{FF2B5EF4-FFF2-40B4-BE49-F238E27FC236}">
                <a16:creationId xmlns:a16="http://schemas.microsoft.com/office/drawing/2014/main" id="{ADF98CB1-9928-4BD2-A62B-8B711A5C6060}"/>
              </a:ext>
            </a:extLst>
          </p:cNvPr>
          <p:cNvPicPr>
            <a:picLocks noChangeAspect="1"/>
          </p:cNvPicPr>
          <p:nvPr/>
        </p:nvPicPr>
        <p:blipFill rotWithShape="1">
          <a:blip r:embed="rId3">
            <a:extLst>
              <a:ext uri="{28A0092B-C50C-407E-A947-70E740481C1C}">
                <a14:useLocalDpi xmlns:a14="http://schemas.microsoft.com/office/drawing/2010/main" val="0"/>
              </a:ext>
            </a:extLst>
          </a:blip>
          <a:srcRect r="28695"/>
          <a:stretch/>
        </p:blipFill>
        <p:spPr>
          <a:xfrm>
            <a:off x="6900550" y="1613603"/>
            <a:ext cx="5291451" cy="5260848"/>
          </a:xfrm>
          <a:prstGeom prst="rect">
            <a:avLst/>
          </a:prstGeom>
        </p:spPr>
      </p:pic>
    </p:spTree>
    <p:extLst>
      <p:ext uri="{BB962C8B-B14F-4D97-AF65-F5344CB8AC3E}">
        <p14:creationId xmlns:p14="http://schemas.microsoft.com/office/powerpoint/2010/main" val="131434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92788-26F6-45F6-BC95-20A566403393}"/>
              </a:ext>
            </a:extLst>
          </p:cNvPr>
          <p:cNvSpPr>
            <a:spLocks noGrp="1"/>
          </p:cNvSpPr>
          <p:nvPr>
            <p:ph type="title"/>
          </p:nvPr>
        </p:nvSpPr>
        <p:spPr/>
        <p:txBody>
          <a:bodyPr/>
          <a:lstStyle/>
          <a:p>
            <a:endParaRPr lang="en-GB"/>
          </a:p>
        </p:txBody>
      </p:sp>
      <p:pic>
        <p:nvPicPr>
          <p:cNvPr id="6" name="Picture Placeholder 5" descr="A picture containing water, sky, nature, outdoor&#10;&#10;Description automatically generated">
            <a:extLst>
              <a:ext uri="{FF2B5EF4-FFF2-40B4-BE49-F238E27FC236}">
                <a16:creationId xmlns:a16="http://schemas.microsoft.com/office/drawing/2014/main" id="{A76C7BD1-DE48-41FB-9BBC-F93BFCFE809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494" r="9494"/>
          <a:stretch>
            <a:fillRect/>
          </a:stretch>
        </p:blipFill>
        <p:spPr>
          <a:xfrm>
            <a:off x="18196" y="-7951"/>
            <a:ext cx="6103963" cy="3880759"/>
          </a:xfrm>
        </p:spPr>
      </p:pic>
      <p:sp>
        <p:nvSpPr>
          <p:cNvPr id="4" name="Text Placeholder 3">
            <a:extLst>
              <a:ext uri="{FF2B5EF4-FFF2-40B4-BE49-F238E27FC236}">
                <a16:creationId xmlns:a16="http://schemas.microsoft.com/office/drawing/2014/main" id="{8386CE43-210D-40D7-9E95-41246941FFDD}"/>
              </a:ext>
            </a:extLst>
          </p:cNvPr>
          <p:cNvSpPr>
            <a:spLocks noGrp="1"/>
          </p:cNvSpPr>
          <p:nvPr>
            <p:ph type="body" sz="half" idx="2"/>
          </p:nvPr>
        </p:nvSpPr>
        <p:spPr/>
        <p:txBody>
          <a:bodyPr/>
          <a:lstStyle/>
          <a:p>
            <a:endParaRPr lang="en-GB"/>
          </a:p>
        </p:txBody>
      </p:sp>
      <p:pic>
        <p:nvPicPr>
          <p:cNvPr id="8" name="Picture 7" descr="A crowded beach with many people&#10;&#10;Description automatically generated with low confidence">
            <a:extLst>
              <a:ext uri="{FF2B5EF4-FFF2-40B4-BE49-F238E27FC236}">
                <a16:creationId xmlns:a16="http://schemas.microsoft.com/office/drawing/2014/main" id="{62308599-1534-4723-86C6-512B512AF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904" y="18970"/>
            <a:ext cx="6028900" cy="3257947"/>
          </a:xfrm>
          <a:prstGeom prst="rect">
            <a:avLst/>
          </a:prstGeom>
        </p:spPr>
      </p:pic>
      <p:pic>
        <p:nvPicPr>
          <p:cNvPr id="10" name="Picture 9" descr="A picture containing outdoor, sky, water, person&#10;&#10;Description automatically generated">
            <a:extLst>
              <a:ext uri="{FF2B5EF4-FFF2-40B4-BE49-F238E27FC236}">
                <a16:creationId xmlns:a16="http://schemas.microsoft.com/office/drawing/2014/main" id="{DF075E41-1699-444D-A351-CD158FE48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76917"/>
            <a:ext cx="6107372" cy="3581083"/>
          </a:xfrm>
          <a:prstGeom prst="rect">
            <a:avLst/>
          </a:prstGeom>
        </p:spPr>
      </p:pic>
      <p:pic>
        <p:nvPicPr>
          <p:cNvPr id="12" name="Picture 11" descr="A picture containing sky, beach, outdoor, nature&#10;&#10;Description automatically generated">
            <a:extLst>
              <a:ext uri="{FF2B5EF4-FFF2-40B4-BE49-F238E27FC236}">
                <a16:creationId xmlns:a16="http://schemas.microsoft.com/office/drawing/2014/main" id="{40D16A3C-7C4C-4714-BDA9-B06826FA5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372" y="3276917"/>
            <a:ext cx="6107372" cy="3581083"/>
          </a:xfrm>
          <a:prstGeom prst="rect">
            <a:avLst/>
          </a:prstGeom>
        </p:spPr>
      </p:pic>
      <p:sp>
        <p:nvSpPr>
          <p:cNvPr id="13" name="Rectangle: Rounded Corners 12">
            <a:extLst>
              <a:ext uri="{FF2B5EF4-FFF2-40B4-BE49-F238E27FC236}">
                <a16:creationId xmlns:a16="http://schemas.microsoft.com/office/drawing/2014/main" id="{CC046376-D46E-4AA5-8F27-B1535E797FB3}"/>
              </a:ext>
            </a:extLst>
          </p:cNvPr>
          <p:cNvSpPr/>
          <p:nvPr/>
        </p:nvSpPr>
        <p:spPr>
          <a:xfrm>
            <a:off x="2825655" y="1757720"/>
            <a:ext cx="6629400" cy="3801265"/>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379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17C5-21C9-42F7-AE39-7813E54E58CF}"/>
              </a:ext>
            </a:extLst>
          </p:cNvPr>
          <p:cNvSpPr>
            <a:spLocks noGrp="1"/>
          </p:cNvSpPr>
          <p:nvPr>
            <p:ph type="title"/>
          </p:nvPr>
        </p:nvSpPr>
        <p:spPr>
          <a:xfrm>
            <a:off x="838200" y="365126"/>
            <a:ext cx="10515600" cy="854074"/>
          </a:xfrm>
        </p:spPr>
        <p:txBody>
          <a:bodyPr/>
          <a:lstStyle/>
          <a:p>
            <a:pPr algn="ctr"/>
            <a:r>
              <a:rPr lang="en-GB" dirty="0"/>
              <a:t> </a:t>
            </a:r>
            <a:r>
              <a:rPr lang="en-GB" sz="4000" dirty="0">
                <a:solidFill>
                  <a:schemeClr val="tx1"/>
                </a:solidFill>
              </a:rPr>
              <a:t>Camber Sand and The Restaurant </a:t>
            </a:r>
            <a:endParaRPr lang="en-GB" dirty="0">
              <a:solidFill>
                <a:schemeClr val="tx1"/>
              </a:solidFill>
            </a:endParaRPr>
          </a:p>
        </p:txBody>
      </p:sp>
      <p:pic>
        <p:nvPicPr>
          <p:cNvPr id="22" name="WhatsApp Video 2022-04-11 at 4.30.57 PM">
            <a:hlinkClick r:id="" action="ppaction://media"/>
            <a:extLst>
              <a:ext uri="{FF2B5EF4-FFF2-40B4-BE49-F238E27FC236}">
                <a16:creationId xmlns:a16="http://schemas.microsoft.com/office/drawing/2014/main" id="{6E87D68B-DDE8-4A2B-8067-F2CE2B4131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9766" y="1219200"/>
            <a:ext cx="10696433" cy="4800163"/>
          </a:xfrm>
        </p:spPr>
      </p:pic>
    </p:spTree>
    <p:extLst>
      <p:ext uri="{BB962C8B-B14F-4D97-AF65-F5344CB8AC3E}">
        <p14:creationId xmlns:p14="http://schemas.microsoft.com/office/powerpoint/2010/main" val="68105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537948"/>
            <a:ext cx="3581400" cy="1671852"/>
          </a:xfrm>
          <a:solidFill>
            <a:schemeClr val="bg1"/>
          </a:solidFill>
          <a:effectLst>
            <a:glow rad="952500">
              <a:schemeClr val="accent1">
                <a:alpha val="40000"/>
              </a:schemeClr>
            </a:glow>
            <a:outerShdw blurRad="50800" dist="50800" dir="5400000" sx="74000" sy="74000" algn="ctr" rotWithShape="0">
              <a:srgbClr val="000000">
                <a:alpha val="43137"/>
              </a:srgbClr>
            </a:outerShdw>
          </a:effectLst>
        </p:spPr>
        <p:txBody>
          <a:bodyPr anchor="b">
            <a:normAutofit/>
          </a:bodyPr>
          <a:lstStyle/>
          <a:p>
            <a:r>
              <a:rPr lang="en-US" sz="4000" b="1" dirty="0">
                <a:solidFill>
                  <a:schemeClr val="tx1"/>
                </a:solidFill>
                <a:effectLst>
                  <a:outerShdw blurRad="38100" dist="38100" dir="2700000" algn="tl">
                    <a:srgbClr val="000000">
                      <a:alpha val="43137"/>
                    </a:srgbClr>
                  </a:outerShdw>
                </a:effectLst>
              </a:rPr>
              <a:t>Deal</a:t>
            </a:r>
            <a:r>
              <a:rPr lang="en-US" sz="4800" b="1" dirty="0">
                <a:solidFill>
                  <a:schemeClr val="tx1"/>
                </a:solidFill>
                <a:effectLst>
                  <a:outerShdw blurRad="38100" dist="38100" dir="2700000" algn="tl">
                    <a:srgbClr val="000000">
                      <a:alpha val="43137"/>
                    </a:srgbClr>
                  </a:outerShdw>
                </a:effectLst>
              </a:rPr>
              <a:t> </a:t>
            </a:r>
            <a:r>
              <a:rPr lang="en-US" sz="4000" b="1" dirty="0">
                <a:solidFill>
                  <a:schemeClr val="tx1"/>
                </a:solidFill>
                <a:effectLst>
                  <a:outerShdw blurRad="38100" dist="38100" dir="2700000" algn="tl">
                    <a:srgbClr val="000000">
                      <a:alpha val="43137"/>
                    </a:srgbClr>
                  </a:outerShdw>
                </a:effectLst>
              </a:rPr>
              <a:t>Structure </a:t>
            </a:r>
            <a:endParaRPr lang="en-US" sz="4800" b="1" dirty="0">
              <a:solidFill>
                <a:schemeClr val="tx1"/>
              </a:solidFill>
              <a:effectLst>
                <a:outerShdw blurRad="38100" dist="38100" dir="2700000" algn="tl">
                  <a:srgbClr val="000000">
                    <a:alpha val="43137"/>
                  </a:srgbClr>
                </a:outerShdw>
              </a:effectLst>
            </a:endParaRPr>
          </a:p>
        </p:txBody>
      </p:sp>
      <p:graphicFrame>
        <p:nvGraphicFramePr>
          <p:cNvPr id="5" name="Content Placeholder 2">
            <a:extLst>
              <a:ext uri="{FF2B5EF4-FFF2-40B4-BE49-F238E27FC236}">
                <a16:creationId xmlns:a16="http://schemas.microsoft.com/office/drawing/2014/main" id="{3414C813-A848-CE7C-9F54-CF00741EB243}"/>
              </a:ext>
            </a:extLst>
          </p:cNvPr>
          <p:cNvGraphicFramePr>
            <a:graphicFrameLocks noGrp="1"/>
          </p:cNvGraphicFramePr>
          <p:nvPr>
            <p:ph idx="1"/>
            <p:extLst>
              <p:ext uri="{D42A27DB-BD31-4B8C-83A1-F6EECF244321}">
                <p14:modId xmlns:p14="http://schemas.microsoft.com/office/powerpoint/2010/main" val="3738080156"/>
              </p:ext>
            </p:extLst>
          </p:nvPr>
        </p:nvGraphicFramePr>
        <p:xfrm>
          <a:off x="685800" y="3581400"/>
          <a:ext cx="108966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0" y="705677"/>
            <a:ext cx="3352800" cy="1139952"/>
          </a:xfrm>
        </p:spPr>
        <p:txBody>
          <a:bodyPr anchor="b">
            <a:normAutofit/>
          </a:bodyPr>
          <a:lstStyle/>
          <a:p>
            <a:r>
              <a:rPr lang="en-US" dirty="0"/>
              <a:t>Add a Slide Title - 3</a:t>
            </a:r>
          </a:p>
        </p:txBody>
      </p:sp>
      <p:pic>
        <p:nvPicPr>
          <p:cNvPr id="3" name="Picture 2" descr="Diagram, engineering drawing&#10;&#10;Description automatically generated">
            <a:extLst>
              <a:ext uri="{FF2B5EF4-FFF2-40B4-BE49-F238E27FC236}">
                <a16:creationId xmlns:a16="http://schemas.microsoft.com/office/drawing/2014/main" id="{F303F3EC-31F2-4014-A513-34FEC42D59E9}"/>
              </a:ext>
            </a:extLst>
          </p:cNvPr>
          <p:cNvPicPr>
            <a:picLocks noChangeAspect="1"/>
          </p:cNvPicPr>
          <p:nvPr/>
        </p:nvPicPr>
        <p:blipFill rotWithShape="1">
          <a:blip r:embed="rId2">
            <a:extLst>
              <a:ext uri="{28A0092B-C50C-407E-A947-70E740481C1C}">
                <a14:useLocalDpi xmlns:a14="http://schemas.microsoft.com/office/drawing/2010/main" val="0"/>
              </a:ext>
            </a:extLst>
          </a:blip>
          <a:srcRect l="7228" r="11510" b="-1"/>
          <a:stretch/>
        </p:blipFill>
        <p:spPr bwMode="auto">
          <a:xfrm>
            <a:off x="19334" y="4267200"/>
            <a:ext cx="6777844" cy="2590800"/>
          </a:xfrm>
          <a:prstGeom prst="rect">
            <a:avLst/>
          </a:prstGeom>
          <a:noFill/>
          <a:ln>
            <a:noFill/>
          </a:ln>
          <a:extLst>
            <a:ext uri="{53640926-AAD7-44D8-BBD7-CCE9431645EC}">
              <a14:shadowObscured xmlns:a14="http://schemas.microsoft.com/office/drawing/2010/main"/>
            </a:ext>
          </a:extLst>
        </p:spPr>
      </p:pic>
      <p:sp>
        <p:nvSpPr>
          <p:cNvPr id="10" name="Text Placeholder 3">
            <a:extLst>
              <a:ext uri="{FF2B5EF4-FFF2-40B4-BE49-F238E27FC236}">
                <a16:creationId xmlns:a16="http://schemas.microsoft.com/office/drawing/2014/main" id="{BD18ADB0-8FE9-6A86-512F-1111EB19E494}"/>
              </a:ext>
            </a:extLst>
          </p:cNvPr>
          <p:cNvSpPr>
            <a:spLocks noGrp="1"/>
          </p:cNvSpPr>
          <p:nvPr>
            <p:ph type="body" sz="half" idx="2"/>
          </p:nvPr>
        </p:nvSpPr>
        <p:spPr>
          <a:xfrm>
            <a:off x="304799" y="220648"/>
            <a:ext cx="6492379" cy="4046552"/>
          </a:xfrm>
        </p:spPr>
        <p:txBody>
          <a:bodyPr/>
          <a:lstStyle/>
          <a:p>
            <a:r>
              <a:rPr lang="en-US" sz="3200" b="1" dirty="0"/>
              <a:t>Description of the Property </a:t>
            </a:r>
            <a:r>
              <a:rPr lang="en-US" sz="2400" b="1" dirty="0"/>
              <a:t>–</a:t>
            </a:r>
          </a:p>
          <a:p>
            <a:endParaRPr lang="en-US" sz="2400" b="1" dirty="0"/>
          </a:p>
          <a:p>
            <a:pPr marL="342900" indent="-342900">
              <a:lnSpc>
                <a:spcPct val="100000"/>
              </a:lnSpc>
              <a:buFont typeface="Arial" panose="020B0604020202020204" pitchFamily="34" charset="0"/>
              <a:buChar char="•"/>
            </a:pPr>
            <a:r>
              <a:rPr lang="en-US" sz="2000" b="1" dirty="0"/>
              <a:t>Its 2000 square feet of kitchen and sitting area with an attractive bar section.</a:t>
            </a:r>
          </a:p>
          <a:p>
            <a:pPr marL="342900" indent="-342900">
              <a:lnSpc>
                <a:spcPct val="100000"/>
              </a:lnSpc>
              <a:buFont typeface="Arial" panose="020B0604020202020204" pitchFamily="34" charset="0"/>
              <a:buChar char="•"/>
            </a:pPr>
            <a:r>
              <a:rPr lang="en-US" sz="2000" b="1" dirty="0"/>
              <a:t>The architectural beauty of the vast lobby, the bar section and the reception attracts the tourists </a:t>
            </a:r>
          </a:p>
          <a:p>
            <a:pPr marL="342900" indent="-342900">
              <a:lnSpc>
                <a:spcPct val="100000"/>
              </a:lnSpc>
              <a:buFont typeface="Arial" panose="020B0604020202020204" pitchFamily="34" charset="0"/>
              <a:buChar char="•"/>
            </a:pPr>
            <a:r>
              <a:rPr lang="en-US" sz="2000" b="1" dirty="0"/>
              <a:t>Only Restaurants near the beach; people enjoy the fresh seafood for lunch. </a:t>
            </a:r>
          </a:p>
          <a:p>
            <a:pPr marL="342900" indent="-342900">
              <a:lnSpc>
                <a:spcPct val="100000"/>
              </a:lnSpc>
              <a:buFont typeface="Arial" panose="020B0604020202020204" pitchFamily="34" charset="0"/>
              <a:buChar char="•"/>
            </a:pPr>
            <a:endParaRPr lang="en-US" sz="2000" b="1" dirty="0"/>
          </a:p>
          <a:p>
            <a:pPr marL="342900" indent="-342900">
              <a:buFont typeface="Arial" panose="020B0604020202020204" pitchFamily="34" charset="0"/>
              <a:buChar char="•"/>
            </a:pPr>
            <a:endParaRPr lang="en-US" sz="1800" b="1" dirty="0"/>
          </a:p>
          <a:p>
            <a:endParaRPr lang="en-US" dirty="0"/>
          </a:p>
        </p:txBody>
      </p:sp>
      <p:pic>
        <p:nvPicPr>
          <p:cNvPr id="5" name="Picture 4" descr="A room with tables and chairs&#10;&#10;Description automatically generated with medium confidence">
            <a:extLst>
              <a:ext uri="{FF2B5EF4-FFF2-40B4-BE49-F238E27FC236}">
                <a16:creationId xmlns:a16="http://schemas.microsoft.com/office/drawing/2014/main" id="{7337BA6E-37DE-41B4-BE23-BF5C20B6E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88898"/>
            <a:ext cx="5105400" cy="3292502"/>
          </a:xfrm>
          <a:prstGeom prst="rect">
            <a:avLst/>
          </a:prstGeom>
        </p:spPr>
      </p:pic>
      <p:pic>
        <p:nvPicPr>
          <p:cNvPr id="7" name="Picture 6" descr="A picture containing outdoor, dining, lined, resort&#10;&#10;Description automatically generated">
            <a:extLst>
              <a:ext uri="{FF2B5EF4-FFF2-40B4-BE49-F238E27FC236}">
                <a16:creationId xmlns:a16="http://schemas.microsoft.com/office/drawing/2014/main" id="{B52CA6C1-EAA3-481C-B465-22207D284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3657600"/>
            <a:ext cx="5105400" cy="3140104"/>
          </a:xfrm>
          <a:prstGeom prst="rect">
            <a:avLst/>
          </a:prstGeom>
        </p:spPr>
      </p:pic>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D8ACC8-9369-65F0-A6B5-7869483D1900}"/>
              </a:ext>
            </a:extLst>
          </p:cNvPr>
          <p:cNvSpPr>
            <a:spLocks noGrp="1"/>
          </p:cNvSpPr>
          <p:nvPr>
            <p:ph type="title"/>
          </p:nvPr>
        </p:nvSpPr>
        <p:spPr>
          <a:xfrm>
            <a:off x="3276600" y="1527048"/>
            <a:ext cx="2209800" cy="5026152"/>
          </a:xfrm>
        </p:spPr>
        <p:txBody>
          <a:bodyPr/>
          <a:lstStyle/>
          <a:p>
            <a:r>
              <a:rPr lang="en-US" dirty="0" err="1"/>
              <a:t>hhhh</a:t>
            </a:r>
            <a:endParaRPr lang="en-US" dirty="0"/>
          </a:p>
        </p:txBody>
      </p:sp>
      <p:pic>
        <p:nvPicPr>
          <p:cNvPr id="6" name="Picture Placeholder 5" descr="A group of candles on a table&#10;&#10;Description automatically generated with low confidence">
            <a:extLst>
              <a:ext uri="{FF2B5EF4-FFF2-40B4-BE49-F238E27FC236}">
                <a16:creationId xmlns:a16="http://schemas.microsoft.com/office/drawing/2014/main" id="{7B0BF0B0-137E-4E1F-A5C2-3158A939AF8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4657"/>
          <a:stretch/>
        </p:blipFill>
        <p:spPr>
          <a:xfrm>
            <a:off x="35562" y="3276600"/>
            <a:ext cx="6060438" cy="3545840"/>
          </a:xfrm>
          <a:noFill/>
        </p:spPr>
      </p:pic>
      <p:sp>
        <p:nvSpPr>
          <p:cNvPr id="13" name="Text Placeholder 3">
            <a:extLst>
              <a:ext uri="{FF2B5EF4-FFF2-40B4-BE49-F238E27FC236}">
                <a16:creationId xmlns:a16="http://schemas.microsoft.com/office/drawing/2014/main" id="{906BC87A-B6CA-EB73-4DDB-C9906E1BC63C}"/>
              </a:ext>
            </a:extLst>
          </p:cNvPr>
          <p:cNvSpPr>
            <a:spLocks noGrp="1"/>
          </p:cNvSpPr>
          <p:nvPr>
            <p:ph type="body" sz="half" idx="2"/>
          </p:nvPr>
        </p:nvSpPr>
        <p:spPr>
          <a:xfrm>
            <a:off x="381000" y="269240"/>
            <a:ext cx="5410200" cy="914400"/>
          </a:xfrm>
        </p:spPr>
        <p:txBody>
          <a:bodyPr/>
          <a:lstStyle/>
          <a:p>
            <a:endParaRPr lang="en-US" dirty="0"/>
          </a:p>
        </p:txBody>
      </p:sp>
      <p:pic>
        <p:nvPicPr>
          <p:cNvPr id="8" name="Picture 7" descr="A table with candles on it&#10;&#10;Description automatically generated with medium confidence">
            <a:extLst>
              <a:ext uri="{FF2B5EF4-FFF2-40B4-BE49-F238E27FC236}">
                <a16:creationId xmlns:a16="http://schemas.microsoft.com/office/drawing/2014/main" id="{7FB0F678-FAB0-4C44-A308-3F10F38C94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0440" y="0"/>
            <a:ext cx="6131560" cy="3276600"/>
          </a:xfrm>
          <a:prstGeom prst="rect">
            <a:avLst/>
          </a:prstGeom>
        </p:spPr>
      </p:pic>
      <p:pic>
        <p:nvPicPr>
          <p:cNvPr id="10" name="Picture 9" descr="A picture containing sky, outdoor, overlooking, shore&#10;&#10;Description automatically generated">
            <a:extLst>
              <a:ext uri="{FF2B5EF4-FFF2-40B4-BE49-F238E27FC236}">
                <a16:creationId xmlns:a16="http://schemas.microsoft.com/office/drawing/2014/main" id="{2E83EEC6-B5A7-450D-B47A-BD6E37F4C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939" y="3291840"/>
            <a:ext cx="6131562" cy="3530600"/>
          </a:xfrm>
          <a:prstGeom prst="rect">
            <a:avLst/>
          </a:prstGeom>
        </p:spPr>
      </p:pic>
      <p:pic>
        <p:nvPicPr>
          <p:cNvPr id="14" name="Picture 13" descr="A picture containing text, deck, resort&#10;&#10;Description automatically generated">
            <a:extLst>
              <a:ext uri="{FF2B5EF4-FFF2-40B4-BE49-F238E27FC236}">
                <a16:creationId xmlns:a16="http://schemas.microsoft.com/office/drawing/2014/main" id="{D2D67EF9-BF95-40AE-BFF0-D1A080A9C524}"/>
              </a:ext>
            </a:extLst>
          </p:cNvPr>
          <p:cNvPicPr>
            <a:picLocks noChangeAspect="1"/>
          </p:cNvPicPr>
          <p:nvPr/>
        </p:nvPicPr>
        <p:blipFill rotWithShape="1">
          <a:blip r:embed="rId5">
            <a:extLst>
              <a:ext uri="{28A0092B-C50C-407E-A947-70E740481C1C}">
                <a14:useLocalDpi xmlns:a14="http://schemas.microsoft.com/office/drawing/2010/main" val="0"/>
              </a:ext>
            </a:extLst>
          </a:blip>
          <a:srcRect b="12213"/>
          <a:stretch/>
        </p:blipFill>
        <p:spPr>
          <a:xfrm>
            <a:off x="12065" y="22860"/>
            <a:ext cx="6048375" cy="3314700"/>
          </a:xfrm>
          <a:prstGeom prst="rect">
            <a:avLst/>
          </a:prstGeom>
        </p:spPr>
      </p:pic>
      <p:sp>
        <p:nvSpPr>
          <p:cNvPr id="15" name="Flowchart: Decision 14">
            <a:extLst>
              <a:ext uri="{FF2B5EF4-FFF2-40B4-BE49-F238E27FC236}">
                <a16:creationId xmlns:a16="http://schemas.microsoft.com/office/drawing/2014/main" id="{B4F389CF-0544-4E67-9263-08CD06984133}"/>
              </a:ext>
            </a:extLst>
          </p:cNvPr>
          <p:cNvSpPr/>
          <p:nvPr/>
        </p:nvSpPr>
        <p:spPr>
          <a:xfrm>
            <a:off x="2512697" y="327659"/>
            <a:ext cx="7106919" cy="62484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35B873B-650C-4F0C-B2E0-981DE8A5B699}"/>
              </a:ext>
            </a:extLst>
          </p:cNvPr>
          <p:cNvSpPr txBox="1"/>
          <p:nvPr/>
        </p:nvSpPr>
        <p:spPr>
          <a:xfrm>
            <a:off x="4038600" y="2045454"/>
            <a:ext cx="4153537" cy="3108543"/>
          </a:xfrm>
          <a:prstGeom prst="rect">
            <a:avLst/>
          </a:prstGeom>
          <a:noFill/>
        </p:spPr>
        <p:txBody>
          <a:bodyPr wrap="square" rtlCol="0">
            <a:spAutoFit/>
          </a:bodyPr>
          <a:lstStyle/>
          <a:p>
            <a:r>
              <a:rPr lang="en-GB" sz="2800" b="1" dirty="0">
                <a:solidFill>
                  <a:schemeClr val="bg2"/>
                </a:solidFill>
              </a:rPr>
              <a:t>Famous for :</a:t>
            </a:r>
          </a:p>
          <a:p>
            <a:endParaRPr lang="en-GB" sz="2800" b="1" dirty="0">
              <a:solidFill>
                <a:schemeClr val="bg2"/>
              </a:solidFill>
            </a:endParaRPr>
          </a:p>
          <a:p>
            <a:pPr marL="342900" indent="-342900">
              <a:buFont typeface="Arial" panose="020B0604020202020204" pitchFamily="34" charset="0"/>
              <a:buChar char="•"/>
            </a:pPr>
            <a:r>
              <a:rPr lang="en-GB" sz="2000" b="1" dirty="0">
                <a:solidFill>
                  <a:schemeClr val="bg2"/>
                </a:solidFill>
              </a:rPr>
              <a:t>Seafood</a:t>
            </a:r>
          </a:p>
          <a:p>
            <a:pPr marL="342900" indent="-342900">
              <a:buFont typeface="Arial" panose="020B0604020202020204" pitchFamily="34" charset="0"/>
              <a:buChar char="•"/>
            </a:pPr>
            <a:r>
              <a:rPr lang="en-GB" sz="2000" b="1" dirty="0">
                <a:solidFill>
                  <a:schemeClr val="bg2"/>
                </a:solidFill>
              </a:rPr>
              <a:t>Candle light dinners</a:t>
            </a:r>
          </a:p>
          <a:p>
            <a:pPr marL="342900" indent="-342900">
              <a:buFont typeface="Arial" panose="020B0604020202020204" pitchFamily="34" charset="0"/>
              <a:buChar char="•"/>
            </a:pPr>
            <a:r>
              <a:rPr lang="en-GB" sz="2000" b="1" dirty="0">
                <a:solidFill>
                  <a:schemeClr val="bg2"/>
                </a:solidFill>
              </a:rPr>
              <a:t>Drinks in Summer </a:t>
            </a:r>
          </a:p>
          <a:p>
            <a:pPr marL="342900" indent="-342900">
              <a:buFont typeface="Arial" panose="020B0604020202020204" pitchFamily="34" charset="0"/>
              <a:buChar char="•"/>
            </a:pPr>
            <a:r>
              <a:rPr lang="en-GB" sz="2000" b="1" dirty="0">
                <a:solidFill>
                  <a:schemeClr val="bg2"/>
                </a:solidFill>
              </a:rPr>
              <a:t>Architectural beauty along with natural Beauty</a:t>
            </a:r>
          </a:p>
          <a:p>
            <a:pPr marL="342900" indent="-342900">
              <a:buFont typeface="Arial" panose="020B0604020202020204" pitchFamily="34" charset="0"/>
              <a:buChar char="•"/>
            </a:pPr>
            <a:r>
              <a:rPr lang="en-GB" sz="2000" b="1" dirty="0">
                <a:solidFill>
                  <a:schemeClr val="bg2"/>
                </a:solidFill>
              </a:rPr>
              <a:t> Our Customer Service</a:t>
            </a:r>
          </a:p>
          <a:p>
            <a:pPr marL="342900" indent="-342900">
              <a:buFont typeface="Arial" panose="020B0604020202020204" pitchFamily="34" charset="0"/>
              <a:buChar char="•"/>
            </a:pPr>
            <a:endParaRPr lang="en-GB" sz="2000" b="1" dirty="0">
              <a:solidFill>
                <a:schemeClr val="bg2"/>
              </a:solidFill>
            </a:endParaRPr>
          </a:p>
        </p:txBody>
      </p:sp>
    </p:spTree>
    <p:extLst>
      <p:ext uri="{BB962C8B-B14F-4D97-AF65-F5344CB8AC3E}">
        <p14:creationId xmlns:p14="http://schemas.microsoft.com/office/powerpoint/2010/main" val="307401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09A3-6C4D-4B8F-AB55-808E6C78242E}"/>
              </a:ext>
            </a:extLst>
          </p:cNvPr>
          <p:cNvSpPr>
            <a:spLocks noGrp="1"/>
          </p:cNvSpPr>
          <p:nvPr>
            <p:ph type="title"/>
          </p:nvPr>
        </p:nvSpPr>
        <p:spPr/>
        <p:txBody>
          <a:bodyPr/>
          <a:lstStyle/>
          <a:p>
            <a:endParaRPr lang="en-GB"/>
          </a:p>
        </p:txBody>
      </p:sp>
      <p:pic>
        <p:nvPicPr>
          <p:cNvPr id="6" name="Picture Placeholder 5" descr="A picture containing water, outdoor, wooden, wood&#10;&#10;Description automatically generated">
            <a:extLst>
              <a:ext uri="{FF2B5EF4-FFF2-40B4-BE49-F238E27FC236}">
                <a16:creationId xmlns:a16="http://schemas.microsoft.com/office/drawing/2014/main" id="{8001D758-FD72-41EF-97C9-2CB5BFF25C3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407" r="4407"/>
          <a:stretch>
            <a:fillRect/>
          </a:stretch>
        </p:blipFill>
        <p:spPr>
          <a:xfrm>
            <a:off x="7322976" y="0"/>
            <a:ext cx="4869024" cy="3581400"/>
          </a:xfrm>
        </p:spPr>
      </p:pic>
      <p:sp>
        <p:nvSpPr>
          <p:cNvPr id="4" name="Text Placeholder 3">
            <a:extLst>
              <a:ext uri="{FF2B5EF4-FFF2-40B4-BE49-F238E27FC236}">
                <a16:creationId xmlns:a16="http://schemas.microsoft.com/office/drawing/2014/main" id="{647E36C2-41E6-46C5-A6E9-47788A807D2E}"/>
              </a:ext>
            </a:extLst>
          </p:cNvPr>
          <p:cNvSpPr>
            <a:spLocks noGrp="1"/>
          </p:cNvSpPr>
          <p:nvPr>
            <p:ph type="body" sz="half" idx="2"/>
          </p:nvPr>
        </p:nvSpPr>
        <p:spPr/>
        <p:txBody>
          <a:bodyPr/>
          <a:lstStyle/>
          <a:p>
            <a:endParaRPr lang="en-GB"/>
          </a:p>
        </p:txBody>
      </p:sp>
      <p:pic>
        <p:nvPicPr>
          <p:cNvPr id="8" name="Picture 7" descr="A picture containing water, nature, blue, resort&#10;&#10;Description automatically generated">
            <a:extLst>
              <a:ext uri="{FF2B5EF4-FFF2-40B4-BE49-F238E27FC236}">
                <a16:creationId xmlns:a16="http://schemas.microsoft.com/office/drawing/2014/main" id="{2B7B39CE-C62E-4DBD-841E-994325799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3078"/>
            <a:ext cx="7322976" cy="3444922"/>
          </a:xfrm>
          <a:prstGeom prst="rect">
            <a:avLst/>
          </a:prstGeom>
        </p:spPr>
      </p:pic>
      <p:pic>
        <p:nvPicPr>
          <p:cNvPr id="10" name="Picture 9" descr="A picture containing building&#10;&#10;Description automatically generated">
            <a:extLst>
              <a:ext uri="{FF2B5EF4-FFF2-40B4-BE49-F238E27FC236}">
                <a16:creationId xmlns:a16="http://schemas.microsoft.com/office/drawing/2014/main" id="{742DA4C7-C04A-4E3C-B390-399AF7B1A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976" y="3429000"/>
            <a:ext cx="4869024" cy="3429000"/>
          </a:xfrm>
          <a:prstGeom prst="rect">
            <a:avLst/>
          </a:prstGeom>
        </p:spPr>
      </p:pic>
      <p:sp>
        <p:nvSpPr>
          <p:cNvPr id="11" name="TextBox 10">
            <a:extLst>
              <a:ext uri="{FF2B5EF4-FFF2-40B4-BE49-F238E27FC236}">
                <a16:creationId xmlns:a16="http://schemas.microsoft.com/office/drawing/2014/main" id="{8C8AA207-6DC0-4366-BD0A-D0672CC2485A}"/>
              </a:ext>
            </a:extLst>
          </p:cNvPr>
          <p:cNvSpPr txBox="1"/>
          <p:nvPr/>
        </p:nvSpPr>
        <p:spPr>
          <a:xfrm>
            <a:off x="0" y="228600"/>
            <a:ext cx="7620000" cy="3108543"/>
          </a:xfrm>
          <a:prstGeom prst="rect">
            <a:avLst/>
          </a:prstGeom>
          <a:noFill/>
        </p:spPr>
        <p:txBody>
          <a:bodyPr wrap="square" rtlCol="0">
            <a:spAutoFit/>
          </a:bodyPr>
          <a:lstStyle/>
          <a:p>
            <a:r>
              <a:rPr lang="en-GB" sz="3200" b="1" dirty="0"/>
              <a:t>Upcoming Facilities – </a:t>
            </a:r>
          </a:p>
          <a:p>
            <a:endParaRPr lang="en-GB" sz="3600" b="1" dirty="0"/>
          </a:p>
          <a:p>
            <a:pPr marL="571500" indent="-571500">
              <a:buFont typeface="Arial" panose="020B0604020202020204" pitchFamily="34" charset="0"/>
              <a:buChar char="•"/>
            </a:pPr>
            <a:r>
              <a:rPr lang="en-GB" sz="2400" b="1" dirty="0"/>
              <a:t>Book a cottage and spend a night on the sea </a:t>
            </a:r>
          </a:p>
          <a:p>
            <a:endParaRPr lang="en-GB" sz="2400" b="1" dirty="0"/>
          </a:p>
          <a:p>
            <a:r>
              <a:rPr lang="en-GB" sz="2800" b="1" dirty="0"/>
              <a:t>Reason for Tokenizing the Property</a:t>
            </a:r>
            <a:r>
              <a:rPr lang="en-GB" sz="3200" b="1" dirty="0"/>
              <a:t>. </a:t>
            </a:r>
          </a:p>
          <a:p>
            <a:pPr marL="571500" indent="-571500">
              <a:buFont typeface="Arial" panose="020B0604020202020204" pitchFamily="34" charset="0"/>
              <a:buChar char="•"/>
            </a:pPr>
            <a:endParaRPr lang="en-GB" sz="2400" b="1" dirty="0"/>
          </a:p>
        </p:txBody>
      </p:sp>
    </p:spTree>
    <p:extLst>
      <p:ext uri="{BB962C8B-B14F-4D97-AF65-F5344CB8AC3E}">
        <p14:creationId xmlns:p14="http://schemas.microsoft.com/office/powerpoint/2010/main" val="211868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B965E5-FB0C-6273-3EE2-264734138B0C}"/>
              </a:ext>
            </a:extLst>
          </p:cNvPr>
          <p:cNvSpPr>
            <a:spLocks noGrp="1"/>
          </p:cNvSpPr>
          <p:nvPr>
            <p:ph type="title"/>
          </p:nvPr>
        </p:nvSpPr>
        <p:spPr>
          <a:xfrm>
            <a:off x="762000" y="365126"/>
            <a:ext cx="10591800" cy="1006474"/>
          </a:xfrm>
        </p:spPr>
        <p:txBody>
          <a:bodyPr anchor="b">
            <a:normAutofit/>
          </a:bodyPr>
          <a:lstStyle/>
          <a:p>
            <a:r>
              <a:rPr lang="en-GB" sz="4000" b="1" dirty="0">
                <a:solidFill>
                  <a:schemeClr val="tx1"/>
                </a:solidFill>
              </a:rPr>
              <a:t>Digitization</a:t>
            </a:r>
          </a:p>
        </p:txBody>
      </p:sp>
      <p:sp>
        <p:nvSpPr>
          <p:cNvPr id="15" name="Text Placeholder 2">
            <a:extLst>
              <a:ext uri="{FF2B5EF4-FFF2-40B4-BE49-F238E27FC236}">
                <a16:creationId xmlns:a16="http://schemas.microsoft.com/office/drawing/2014/main" id="{9859A5FE-C349-187D-9591-E1F5BF56AF1D}"/>
              </a:ext>
            </a:extLst>
          </p:cNvPr>
          <p:cNvSpPr>
            <a:spLocks noGrp="1"/>
          </p:cNvSpPr>
          <p:nvPr>
            <p:ph type="body" idx="1"/>
          </p:nvPr>
        </p:nvSpPr>
        <p:spPr>
          <a:xfrm>
            <a:off x="836611" y="1781484"/>
            <a:ext cx="5029200" cy="685800"/>
          </a:xfrm>
        </p:spPr>
        <p:txBody>
          <a:bodyPr/>
          <a:lstStyle/>
          <a:p>
            <a:r>
              <a:rPr lang="en-US" dirty="0"/>
              <a:t>Tokenization</a:t>
            </a:r>
          </a:p>
        </p:txBody>
      </p:sp>
      <p:graphicFrame>
        <p:nvGraphicFramePr>
          <p:cNvPr id="2" name="Content Placeholder 1">
            <a:extLst>
              <a:ext uri="{FF2B5EF4-FFF2-40B4-BE49-F238E27FC236}">
                <a16:creationId xmlns:a16="http://schemas.microsoft.com/office/drawing/2014/main" id="{7615855B-B989-4137-BB5D-75AE8FC1A797}"/>
              </a:ext>
            </a:extLst>
          </p:cNvPr>
          <p:cNvGraphicFramePr>
            <a:graphicFrameLocks noGrp="1"/>
          </p:cNvGraphicFramePr>
          <p:nvPr>
            <p:ph sz="half" idx="2"/>
            <p:extLst>
              <p:ext uri="{D42A27DB-BD31-4B8C-83A1-F6EECF244321}">
                <p14:modId xmlns:p14="http://schemas.microsoft.com/office/powerpoint/2010/main" val="2963464276"/>
              </p:ext>
            </p:extLst>
          </p:nvPr>
        </p:nvGraphicFramePr>
        <p:xfrm>
          <a:off x="836612" y="2743200"/>
          <a:ext cx="4573588" cy="3581401"/>
        </p:xfrm>
        <a:graphic>
          <a:graphicData uri="http://schemas.openxmlformats.org/drawingml/2006/table">
            <a:tbl>
              <a:tblPr firstRow="1" firstCol="1" bandRow="1">
                <a:tableStyleId>{3B4B98B0-60AC-42C2-AFA5-B58CD77FA1E5}</a:tableStyleId>
              </a:tblPr>
              <a:tblGrid>
                <a:gridCol w="1950159">
                  <a:extLst>
                    <a:ext uri="{9D8B030D-6E8A-4147-A177-3AD203B41FA5}">
                      <a16:colId xmlns:a16="http://schemas.microsoft.com/office/drawing/2014/main" val="367555546"/>
                    </a:ext>
                  </a:extLst>
                </a:gridCol>
                <a:gridCol w="2623429">
                  <a:extLst>
                    <a:ext uri="{9D8B030D-6E8A-4147-A177-3AD203B41FA5}">
                      <a16:colId xmlns:a16="http://schemas.microsoft.com/office/drawing/2014/main" val="3787160092"/>
                    </a:ext>
                  </a:extLst>
                </a:gridCol>
              </a:tblGrid>
              <a:tr h="895838">
                <a:tc>
                  <a:txBody>
                    <a:bodyPr/>
                    <a:lstStyle/>
                    <a:p>
                      <a:pPr marL="0" marR="0" algn="ctr">
                        <a:lnSpc>
                          <a:spcPct val="107000"/>
                        </a:lnSpc>
                        <a:spcBef>
                          <a:spcPts val="0"/>
                        </a:spcBef>
                        <a:spcAft>
                          <a:spcPts val="0"/>
                        </a:spcAft>
                      </a:pPr>
                      <a:r>
                        <a:rPr lang="en-US" sz="1600" dirty="0">
                          <a:effectLst/>
                        </a:rPr>
                        <a:t>Company 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Pie and Thai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0455384"/>
                  </a:ext>
                </a:extLst>
              </a:tr>
              <a:tr h="699874">
                <a:tc>
                  <a:txBody>
                    <a:bodyPr/>
                    <a:lstStyle/>
                    <a:p>
                      <a:pPr marL="0" marR="0" algn="ctr">
                        <a:lnSpc>
                          <a:spcPct val="107000"/>
                        </a:lnSpc>
                        <a:spcBef>
                          <a:spcPts val="0"/>
                        </a:spcBef>
                        <a:spcAft>
                          <a:spcPts val="0"/>
                        </a:spcAft>
                      </a:pPr>
                      <a:r>
                        <a:rPr lang="en-US" sz="1600">
                          <a:effectLst/>
                        </a:rPr>
                        <a:t>Tracker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P&amp;T TOKEN (PTK)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7467993"/>
                  </a:ext>
                </a:extLst>
              </a:tr>
              <a:tr h="667322">
                <a:tc>
                  <a:txBody>
                    <a:bodyPr/>
                    <a:lstStyle/>
                    <a:p>
                      <a:pPr marL="0" marR="0" algn="ctr">
                        <a:lnSpc>
                          <a:spcPct val="107000"/>
                        </a:lnSpc>
                        <a:spcBef>
                          <a:spcPts val="0"/>
                        </a:spcBef>
                        <a:spcAft>
                          <a:spcPts val="0"/>
                        </a:spcAft>
                      </a:pPr>
                      <a:r>
                        <a:rPr lang="en-US" sz="1600">
                          <a:effectLst/>
                        </a:rPr>
                        <a:t>Ticker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PTK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07866692"/>
                  </a:ext>
                </a:extLst>
              </a:tr>
              <a:tr h="634770">
                <a:tc>
                  <a:txBody>
                    <a:bodyPr/>
                    <a:lstStyle/>
                    <a:p>
                      <a:pPr marL="0" marR="0" algn="ctr">
                        <a:lnSpc>
                          <a:spcPct val="107000"/>
                        </a:lnSpc>
                        <a:spcBef>
                          <a:spcPts val="0"/>
                        </a:spcBef>
                        <a:spcAft>
                          <a:spcPts val="0"/>
                        </a:spcAft>
                      </a:pPr>
                      <a:r>
                        <a:rPr lang="en-US" sz="1600">
                          <a:effectLst/>
                        </a:rPr>
                        <a:t>Decimal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4329408"/>
                  </a:ext>
                </a:extLst>
              </a:tr>
              <a:tr h="683597">
                <a:tc>
                  <a:txBody>
                    <a:bodyPr/>
                    <a:lstStyle/>
                    <a:p>
                      <a:pPr marL="0" marR="0" algn="ctr">
                        <a:lnSpc>
                          <a:spcPct val="107000"/>
                        </a:lnSpc>
                        <a:spcBef>
                          <a:spcPts val="0"/>
                        </a:spcBef>
                        <a:spcAft>
                          <a:spcPts val="0"/>
                        </a:spcAft>
                      </a:pPr>
                      <a:r>
                        <a:rPr lang="en-US" sz="1600">
                          <a:effectLst/>
                        </a:rPr>
                        <a:t>Blockchain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Ethereum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46644928"/>
                  </a:ext>
                </a:extLst>
              </a:tr>
            </a:tbl>
          </a:graphicData>
        </a:graphic>
      </p:graphicFrame>
      <p:sp>
        <p:nvSpPr>
          <p:cNvPr id="19" name="Text Placeholder 4">
            <a:extLst>
              <a:ext uri="{FF2B5EF4-FFF2-40B4-BE49-F238E27FC236}">
                <a16:creationId xmlns:a16="http://schemas.microsoft.com/office/drawing/2014/main" id="{8065DD30-03F0-073A-23BE-FF4A478B222E}"/>
              </a:ext>
            </a:extLst>
          </p:cNvPr>
          <p:cNvSpPr>
            <a:spLocks noGrp="1"/>
          </p:cNvSpPr>
          <p:nvPr>
            <p:ph type="body" sz="quarter" idx="3"/>
          </p:nvPr>
        </p:nvSpPr>
        <p:spPr>
          <a:xfrm>
            <a:off x="6324600" y="1781484"/>
            <a:ext cx="5029200" cy="685800"/>
          </a:xfrm>
        </p:spPr>
        <p:txBody>
          <a:bodyPr/>
          <a:lstStyle/>
          <a:p>
            <a:r>
              <a:rPr lang="en-US" dirty="0"/>
              <a:t>Financial Model</a:t>
            </a:r>
          </a:p>
        </p:txBody>
      </p:sp>
      <p:graphicFrame>
        <p:nvGraphicFramePr>
          <p:cNvPr id="3" name="Content Placeholder 2">
            <a:extLst>
              <a:ext uri="{FF2B5EF4-FFF2-40B4-BE49-F238E27FC236}">
                <a16:creationId xmlns:a16="http://schemas.microsoft.com/office/drawing/2014/main" id="{8C86BC2B-BC72-4625-BB86-8EC43C56BBEE}"/>
              </a:ext>
            </a:extLst>
          </p:cNvPr>
          <p:cNvGraphicFramePr>
            <a:graphicFrameLocks noGrp="1"/>
          </p:cNvGraphicFramePr>
          <p:nvPr>
            <p:ph sz="quarter" idx="4"/>
            <p:extLst>
              <p:ext uri="{D42A27DB-BD31-4B8C-83A1-F6EECF244321}">
                <p14:modId xmlns:p14="http://schemas.microsoft.com/office/powerpoint/2010/main" val="4250955218"/>
              </p:ext>
            </p:extLst>
          </p:nvPr>
        </p:nvGraphicFramePr>
        <p:xfrm>
          <a:off x="5943600" y="2667000"/>
          <a:ext cx="5867400" cy="3637256"/>
        </p:xfrm>
        <a:graphic>
          <a:graphicData uri="http://schemas.openxmlformats.org/drawingml/2006/table">
            <a:tbl>
              <a:tblPr firstRow="1" firstCol="1" bandRow="1">
                <a:tableStyleId>{3B4B98B0-60AC-42C2-AFA5-B58CD77FA1E5}</a:tableStyleId>
              </a:tblPr>
              <a:tblGrid>
                <a:gridCol w="3858016">
                  <a:extLst>
                    <a:ext uri="{9D8B030D-6E8A-4147-A177-3AD203B41FA5}">
                      <a16:colId xmlns:a16="http://schemas.microsoft.com/office/drawing/2014/main" val="1386577733"/>
                    </a:ext>
                  </a:extLst>
                </a:gridCol>
                <a:gridCol w="2009384">
                  <a:extLst>
                    <a:ext uri="{9D8B030D-6E8A-4147-A177-3AD203B41FA5}">
                      <a16:colId xmlns:a16="http://schemas.microsoft.com/office/drawing/2014/main" val="2843041599"/>
                    </a:ext>
                  </a:extLst>
                </a:gridCol>
              </a:tblGrid>
              <a:tr h="507513">
                <a:tc>
                  <a:txBody>
                    <a:bodyPr/>
                    <a:lstStyle/>
                    <a:p>
                      <a:pPr marL="0" marR="0" algn="ctr">
                        <a:lnSpc>
                          <a:spcPct val="107000"/>
                        </a:lnSpc>
                        <a:spcBef>
                          <a:spcPts val="0"/>
                        </a:spcBef>
                        <a:spcAft>
                          <a:spcPts val="0"/>
                        </a:spcAft>
                      </a:pPr>
                      <a:r>
                        <a:rPr lang="en-US" sz="1600" dirty="0">
                          <a:effectLst/>
                        </a:rPr>
                        <a:t>Property Value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a:effectLst/>
                        </a:rPr>
                        <a:t>800,000 USD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08563844"/>
                  </a:ext>
                </a:extLst>
              </a:tr>
              <a:tr h="483087">
                <a:tc>
                  <a:txBody>
                    <a:bodyPr/>
                    <a:lstStyle/>
                    <a:p>
                      <a:pPr marL="0" marR="0" algn="ctr">
                        <a:lnSpc>
                          <a:spcPct val="107000"/>
                        </a:lnSpc>
                        <a:spcBef>
                          <a:spcPts val="0"/>
                        </a:spcBef>
                        <a:spcAft>
                          <a:spcPts val="0"/>
                        </a:spcAft>
                      </a:pPr>
                      <a:r>
                        <a:rPr lang="en-US" sz="1600" dirty="0">
                          <a:effectLst/>
                        </a:rPr>
                        <a:t>Total Offering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dirty="0">
                          <a:effectLst/>
                        </a:rPr>
                        <a:t>800,000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63051654"/>
                  </a:ext>
                </a:extLst>
              </a:tr>
              <a:tr h="533400">
                <a:tc>
                  <a:txBody>
                    <a:bodyPr/>
                    <a:lstStyle/>
                    <a:p>
                      <a:pPr marL="0" marR="0" algn="ctr">
                        <a:lnSpc>
                          <a:spcPct val="107000"/>
                        </a:lnSpc>
                        <a:spcBef>
                          <a:spcPts val="0"/>
                        </a:spcBef>
                        <a:spcAft>
                          <a:spcPts val="0"/>
                        </a:spcAft>
                      </a:pPr>
                      <a:r>
                        <a:rPr lang="en-US" sz="1600" dirty="0">
                          <a:effectLst/>
                        </a:rPr>
                        <a:t>Price per Token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a:effectLst/>
                        </a:rPr>
                        <a:t>1 USDT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20849219"/>
                  </a:ext>
                </a:extLst>
              </a:tr>
              <a:tr h="533400">
                <a:tc>
                  <a:txBody>
                    <a:bodyPr/>
                    <a:lstStyle/>
                    <a:p>
                      <a:pPr marL="0" marR="0" algn="ctr">
                        <a:lnSpc>
                          <a:spcPct val="107000"/>
                        </a:lnSpc>
                        <a:spcBef>
                          <a:spcPts val="0"/>
                        </a:spcBef>
                        <a:spcAft>
                          <a:spcPts val="0"/>
                        </a:spcAft>
                      </a:pPr>
                      <a:r>
                        <a:rPr lang="en-US" sz="1600" dirty="0">
                          <a:effectLst/>
                        </a:rPr>
                        <a:t>Minimum Investment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dirty="0">
                          <a:effectLst/>
                        </a:rPr>
                        <a:t>100 USDT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15070538"/>
                  </a:ext>
                </a:extLst>
              </a:tr>
              <a:tr h="609600">
                <a:tc>
                  <a:txBody>
                    <a:bodyPr/>
                    <a:lstStyle/>
                    <a:p>
                      <a:pPr marL="0" marR="0" algn="ctr">
                        <a:lnSpc>
                          <a:spcPct val="107000"/>
                        </a:lnSpc>
                        <a:spcBef>
                          <a:spcPts val="0"/>
                        </a:spcBef>
                        <a:spcAft>
                          <a:spcPts val="0"/>
                        </a:spcAft>
                      </a:pPr>
                      <a:r>
                        <a:rPr lang="en-US" sz="1600" dirty="0">
                          <a:effectLst/>
                        </a:rPr>
                        <a:t>Private Sell (Pre- ICO)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dirty="0">
                          <a:effectLst/>
                        </a:rPr>
                        <a:t>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00688841"/>
                  </a:ext>
                </a:extLst>
              </a:tr>
              <a:tr h="445241">
                <a:tc>
                  <a:txBody>
                    <a:bodyPr/>
                    <a:lstStyle/>
                    <a:p>
                      <a:pPr marL="0" marR="0" algn="ctr">
                        <a:lnSpc>
                          <a:spcPct val="107000"/>
                        </a:lnSpc>
                        <a:spcBef>
                          <a:spcPts val="0"/>
                        </a:spcBef>
                        <a:spcAft>
                          <a:spcPts val="0"/>
                        </a:spcAft>
                      </a:pPr>
                      <a:r>
                        <a:rPr lang="en-US" sz="1600" dirty="0">
                          <a:effectLst/>
                        </a:rPr>
                        <a:t>ICO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dirty="0">
                          <a:effectLst/>
                        </a:rPr>
                        <a:t>60%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60625567"/>
                  </a:ext>
                </a:extLst>
              </a:tr>
              <a:tr h="525015">
                <a:tc>
                  <a:txBody>
                    <a:bodyPr/>
                    <a:lstStyle/>
                    <a:p>
                      <a:pPr marL="0" marR="0" algn="ctr">
                        <a:lnSpc>
                          <a:spcPct val="107000"/>
                        </a:lnSpc>
                        <a:spcBef>
                          <a:spcPts val="0"/>
                        </a:spcBef>
                        <a:spcAft>
                          <a:spcPts val="0"/>
                        </a:spcAft>
                      </a:pPr>
                      <a:r>
                        <a:rPr lang="en-US" sz="1600" dirty="0">
                          <a:effectLst/>
                        </a:rPr>
                        <a:t>Expected Return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600" dirty="0">
                          <a:effectLst/>
                        </a:rPr>
                        <a:t> 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61583440"/>
                  </a:ext>
                </a:extLst>
              </a:tr>
            </a:tbl>
          </a:graphicData>
        </a:graphic>
      </p:graphicFrame>
      <p:sp>
        <p:nvSpPr>
          <p:cNvPr id="4" name="Rectangle 1">
            <a:extLst>
              <a:ext uri="{FF2B5EF4-FFF2-40B4-BE49-F238E27FC236}">
                <a16:creationId xmlns:a16="http://schemas.microsoft.com/office/drawing/2014/main" id="{56CB5EB0-9632-4F4F-B964-2A9AE2E5FB94}"/>
              </a:ext>
            </a:extLst>
          </p:cNvPr>
          <p:cNvSpPr>
            <a:spLocks noChangeArrowheads="1"/>
          </p:cNvSpPr>
          <p:nvPr/>
        </p:nvSpPr>
        <p:spPr bwMode="auto">
          <a:xfrm>
            <a:off x="-1034144" y="280797"/>
            <a:ext cx="163879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a:ln>
                  <a:noFill/>
                </a:ln>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568"/>
            <a:ext cx="11277601" cy="733663"/>
          </a:xfrm>
        </p:spPr>
        <p:txBody>
          <a:bodyPr>
            <a:normAutofit/>
          </a:bodyPr>
          <a:lstStyle/>
          <a:p>
            <a:r>
              <a:rPr lang="en-US" sz="4000" b="1" dirty="0">
                <a:solidFill>
                  <a:schemeClr val="tx1"/>
                </a:solidFill>
              </a:rPr>
              <a:t>Allocation of Token</a:t>
            </a:r>
          </a:p>
        </p:txBody>
      </p:sp>
      <p:sp>
        <p:nvSpPr>
          <p:cNvPr id="5" name="Rectangle 2">
            <a:extLst>
              <a:ext uri="{FF2B5EF4-FFF2-40B4-BE49-F238E27FC236}">
                <a16:creationId xmlns:a16="http://schemas.microsoft.com/office/drawing/2014/main" id="{A6EDD54A-B069-4BA6-965A-4B079D0490DF}"/>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6" name="Chart 5">
            <a:extLst>
              <a:ext uri="{FF2B5EF4-FFF2-40B4-BE49-F238E27FC236}">
                <a16:creationId xmlns:a16="http://schemas.microsoft.com/office/drawing/2014/main" id="{709FAEDC-55FD-4CD8-A917-CFB29642E233}"/>
              </a:ext>
            </a:extLst>
          </p:cNvPr>
          <p:cNvGraphicFramePr/>
          <p:nvPr>
            <p:extLst>
              <p:ext uri="{D42A27DB-BD31-4B8C-83A1-F6EECF244321}">
                <p14:modId xmlns:p14="http://schemas.microsoft.com/office/powerpoint/2010/main" val="2276864594"/>
              </p:ext>
            </p:extLst>
          </p:nvPr>
        </p:nvGraphicFramePr>
        <p:xfrm>
          <a:off x="457201" y="1594619"/>
          <a:ext cx="3911600" cy="46054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3">
            <a:extLst>
              <a:ext uri="{FF2B5EF4-FFF2-40B4-BE49-F238E27FC236}">
                <a16:creationId xmlns:a16="http://schemas.microsoft.com/office/drawing/2014/main" id="{E695CDB7-B444-4884-AC29-347E164A78BF}"/>
              </a:ext>
            </a:extLst>
          </p:cNvPr>
          <p:cNvSpPr>
            <a:spLocks noChangeArrowheads="1"/>
          </p:cNvSpPr>
          <p:nvPr/>
        </p:nvSpPr>
        <p:spPr bwMode="auto">
          <a:xfrm>
            <a:off x="152400" y="3613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0" name="Table 9">
            <a:extLst>
              <a:ext uri="{FF2B5EF4-FFF2-40B4-BE49-F238E27FC236}">
                <a16:creationId xmlns:a16="http://schemas.microsoft.com/office/drawing/2014/main" id="{578FA409-37B8-4F9B-91CD-0F4ADFB09787}"/>
              </a:ext>
            </a:extLst>
          </p:cNvPr>
          <p:cNvGraphicFramePr>
            <a:graphicFrameLocks noGrp="1"/>
          </p:cNvGraphicFramePr>
          <p:nvPr>
            <p:extLst>
              <p:ext uri="{D42A27DB-BD31-4B8C-83A1-F6EECF244321}">
                <p14:modId xmlns:p14="http://schemas.microsoft.com/office/powerpoint/2010/main" val="274636748"/>
              </p:ext>
            </p:extLst>
          </p:nvPr>
        </p:nvGraphicFramePr>
        <p:xfrm>
          <a:off x="6781800" y="1712031"/>
          <a:ext cx="4953001" cy="4314116"/>
        </p:xfrm>
        <a:graphic>
          <a:graphicData uri="http://schemas.openxmlformats.org/drawingml/2006/table">
            <a:tbl>
              <a:tblPr>
                <a:tableStyleId>{3B4B98B0-60AC-42C2-AFA5-B58CD77FA1E5}</a:tableStyleId>
              </a:tblPr>
              <a:tblGrid>
                <a:gridCol w="3276559">
                  <a:extLst>
                    <a:ext uri="{9D8B030D-6E8A-4147-A177-3AD203B41FA5}">
                      <a16:colId xmlns:a16="http://schemas.microsoft.com/office/drawing/2014/main" val="1581491430"/>
                    </a:ext>
                  </a:extLst>
                </a:gridCol>
                <a:gridCol w="1676442">
                  <a:extLst>
                    <a:ext uri="{9D8B030D-6E8A-4147-A177-3AD203B41FA5}">
                      <a16:colId xmlns:a16="http://schemas.microsoft.com/office/drawing/2014/main" val="161118606"/>
                    </a:ext>
                  </a:extLst>
                </a:gridCol>
              </a:tblGrid>
              <a:tr h="1078529">
                <a:tc>
                  <a:txBody>
                    <a:bodyPr/>
                    <a:lstStyle/>
                    <a:p>
                      <a:pPr algn="l" fontAlgn="ctr"/>
                      <a:r>
                        <a:rPr lang="en-US" sz="1800" b="1" i="0" u="none" strike="noStrike" dirty="0">
                          <a:solidFill>
                            <a:schemeClr val="tx1"/>
                          </a:solidFill>
                          <a:effectLst/>
                          <a:latin typeface="Calibri" panose="020F0502020204030204" pitchFamily="34" charset="0"/>
                        </a:rPr>
                        <a:t>Owners</a:t>
                      </a:r>
                    </a:p>
                  </a:txBody>
                  <a:tcPr marL="6350" marR="6350" marT="6350" marB="0" anchor="ctr"/>
                </a:tc>
                <a:tc>
                  <a:txBody>
                    <a:bodyPr/>
                    <a:lstStyle/>
                    <a:p>
                      <a:pPr algn="r" fontAlgn="ctr"/>
                      <a:r>
                        <a:rPr lang="en-US" sz="1800" b="1" i="0" u="none" strike="noStrike">
                          <a:solidFill>
                            <a:schemeClr val="tx1"/>
                          </a:solidFill>
                          <a:effectLst/>
                          <a:latin typeface="Calibri" panose="020F0502020204030204" pitchFamily="34" charset="0"/>
                        </a:rPr>
                        <a:t>20%</a:t>
                      </a:r>
                    </a:p>
                  </a:txBody>
                  <a:tcPr marL="6350" marR="6350" marT="6350" marB="0" anchor="ctr"/>
                </a:tc>
                <a:extLst>
                  <a:ext uri="{0D108BD9-81ED-4DB2-BD59-A6C34878D82A}">
                    <a16:rowId xmlns:a16="http://schemas.microsoft.com/office/drawing/2014/main" val="925565323"/>
                  </a:ext>
                </a:extLst>
              </a:tr>
              <a:tr h="1078529">
                <a:tc>
                  <a:txBody>
                    <a:bodyPr/>
                    <a:lstStyle/>
                    <a:p>
                      <a:pPr algn="l" fontAlgn="ctr"/>
                      <a:r>
                        <a:rPr lang="en-US" sz="1800" b="1" i="0" u="none" strike="noStrike" dirty="0">
                          <a:solidFill>
                            <a:schemeClr val="tx1"/>
                          </a:solidFill>
                          <a:effectLst/>
                          <a:latin typeface="Calibri" panose="020F0502020204030204" pitchFamily="34" charset="0"/>
                        </a:rPr>
                        <a:t>Development Team</a:t>
                      </a:r>
                    </a:p>
                  </a:txBody>
                  <a:tcPr marL="6350" marR="6350" marT="6350" marB="0" anchor="ctr"/>
                </a:tc>
                <a:tc>
                  <a:txBody>
                    <a:bodyPr/>
                    <a:lstStyle/>
                    <a:p>
                      <a:pPr algn="r" fontAlgn="ctr"/>
                      <a:r>
                        <a:rPr lang="en-US" sz="1800" b="1" i="0" u="none" strike="noStrike" dirty="0">
                          <a:solidFill>
                            <a:schemeClr val="tx1"/>
                          </a:solidFill>
                          <a:effectLst/>
                          <a:latin typeface="Calibri" panose="020F0502020204030204" pitchFamily="34" charset="0"/>
                        </a:rPr>
                        <a:t>10%</a:t>
                      </a:r>
                    </a:p>
                  </a:txBody>
                  <a:tcPr marL="6350" marR="6350" marT="6350" marB="0" anchor="ctr"/>
                </a:tc>
                <a:extLst>
                  <a:ext uri="{0D108BD9-81ED-4DB2-BD59-A6C34878D82A}">
                    <a16:rowId xmlns:a16="http://schemas.microsoft.com/office/drawing/2014/main" val="3151973780"/>
                  </a:ext>
                </a:extLst>
              </a:tr>
              <a:tr h="1078529">
                <a:tc>
                  <a:txBody>
                    <a:bodyPr/>
                    <a:lstStyle/>
                    <a:p>
                      <a:pPr algn="l" fontAlgn="ctr"/>
                      <a:r>
                        <a:rPr lang="en-US" sz="1800" b="1" i="0" u="none" strike="noStrike" dirty="0">
                          <a:solidFill>
                            <a:schemeClr val="tx1"/>
                          </a:solidFill>
                          <a:effectLst/>
                          <a:latin typeface="Calibri" panose="020F0502020204030204" pitchFamily="34" charset="0"/>
                        </a:rPr>
                        <a:t>Staffs &amp; Customers</a:t>
                      </a:r>
                    </a:p>
                  </a:txBody>
                  <a:tcPr marL="6350" marR="6350" marT="6350" marB="0" anchor="ctr"/>
                </a:tc>
                <a:tc>
                  <a:txBody>
                    <a:bodyPr/>
                    <a:lstStyle/>
                    <a:p>
                      <a:pPr algn="r" fontAlgn="ctr"/>
                      <a:r>
                        <a:rPr lang="en-US" sz="1800" b="1" i="0" u="none" strike="noStrike" dirty="0">
                          <a:solidFill>
                            <a:schemeClr val="tx1"/>
                          </a:solidFill>
                          <a:effectLst/>
                          <a:latin typeface="Calibri" panose="020F0502020204030204" pitchFamily="34" charset="0"/>
                        </a:rPr>
                        <a:t>10%</a:t>
                      </a:r>
                    </a:p>
                  </a:txBody>
                  <a:tcPr marL="6350" marR="6350" marT="6350" marB="0" anchor="ctr"/>
                </a:tc>
                <a:extLst>
                  <a:ext uri="{0D108BD9-81ED-4DB2-BD59-A6C34878D82A}">
                    <a16:rowId xmlns:a16="http://schemas.microsoft.com/office/drawing/2014/main" val="4189733078"/>
                  </a:ext>
                </a:extLst>
              </a:tr>
              <a:tr h="1078529">
                <a:tc>
                  <a:txBody>
                    <a:bodyPr/>
                    <a:lstStyle/>
                    <a:p>
                      <a:pPr algn="l" fontAlgn="ctr"/>
                      <a:r>
                        <a:rPr lang="en-US" sz="1800" b="1" i="0" u="none" strike="noStrike" dirty="0">
                          <a:solidFill>
                            <a:schemeClr val="tx1"/>
                          </a:solidFill>
                          <a:effectLst/>
                          <a:latin typeface="Calibri" panose="020F0502020204030204" pitchFamily="34" charset="0"/>
                        </a:rPr>
                        <a:t>Public</a:t>
                      </a:r>
                    </a:p>
                  </a:txBody>
                  <a:tcPr marL="6350" marR="6350" marT="6350" marB="0" anchor="ctr"/>
                </a:tc>
                <a:tc>
                  <a:txBody>
                    <a:bodyPr/>
                    <a:lstStyle/>
                    <a:p>
                      <a:pPr algn="r" fontAlgn="ctr"/>
                      <a:r>
                        <a:rPr lang="en-US" sz="1800" b="1" i="0" u="none" strike="noStrike" dirty="0">
                          <a:solidFill>
                            <a:schemeClr val="tx1"/>
                          </a:solidFill>
                          <a:effectLst/>
                          <a:latin typeface="Calibri" panose="020F0502020204030204" pitchFamily="34" charset="0"/>
                        </a:rPr>
                        <a:t>60%</a:t>
                      </a:r>
                    </a:p>
                  </a:txBody>
                  <a:tcPr marL="6350" marR="6350" marT="6350" marB="0" anchor="ctr"/>
                </a:tc>
                <a:extLst>
                  <a:ext uri="{0D108BD9-81ED-4DB2-BD59-A6C34878D82A}">
                    <a16:rowId xmlns:a16="http://schemas.microsoft.com/office/drawing/2014/main" val="429949042"/>
                  </a:ext>
                </a:extLst>
              </a:tr>
            </a:tbl>
          </a:graphicData>
        </a:graphic>
      </p:graphicFrame>
      <p:graphicFrame>
        <p:nvGraphicFramePr>
          <p:cNvPr id="14" name="Content Placeholder 13">
            <a:extLst>
              <a:ext uri="{FF2B5EF4-FFF2-40B4-BE49-F238E27FC236}">
                <a16:creationId xmlns:a16="http://schemas.microsoft.com/office/drawing/2014/main" id="{709FAEDC-55FD-4CD8-A917-CFB29642E233}"/>
              </a:ext>
            </a:extLst>
          </p:cNvPr>
          <p:cNvGraphicFramePr>
            <a:graphicFrameLocks noGrp="1"/>
          </p:cNvGraphicFramePr>
          <p:nvPr>
            <p:ph idx="1"/>
            <p:extLst>
              <p:ext uri="{D42A27DB-BD31-4B8C-83A1-F6EECF244321}">
                <p14:modId xmlns:p14="http://schemas.microsoft.com/office/powerpoint/2010/main" val="467186278"/>
              </p:ext>
            </p:extLst>
          </p:nvPr>
        </p:nvGraphicFramePr>
        <p:xfrm>
          <a:off x="152400" y="1594619"/>
          <a:ext cx="6400800" cy="45801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3381"/>
          </a:xfrm>
        </p:spPr>
        <p:txBody>
          <a:bodyPr>
            <a:normAutofit/>
          </a:bodyPr>
          <a:lstStyle/>
          <a:p>
            <a:r>
              <a:rPr lang="en-US" sz="4000" b="1" dirty="0">
                <a:solidFill>
                  <a:schemeClr val="tx1"/>
                </a:solidFill>
              </a:rPr>
              <a:t>Primary Distribution of Token</a:t>
            </a:r>
          </a:p>
        </p:txBody>
      </p:sp>
      <p:sp>
        <p:nvSpPr>
          <p:cNvPr id="3" name="Content Placeholder 2"/>
          <p:cNvSpPr>
            <a:spLocks noGrp="1"/>
          </p:cNvSpPr>
          <p:nvPr>
            <p:ph sz="half" idx="1"/>
          </p:nvPr>
        </p:nvSpPr>
        <p:spPr>
          <a:xfrm>
            <a:off x="6096000" y="1600200"/>
            <a:ext cx="6096000" cy="5105400"/>
          </a:xfrm>
        </p:spPr>
        <p:txBody>
          <a:bodyPr>
            <a:normAutofit/>
          </a:bodyPr>
          <a:lstStyle/>
          <a:p>
            <a:pPr indent="0">
              <a:lnSpc>
                <a:spcPct val="150000"/>
              </a:lnSpc>
              <a:spcBef>
                <a:spcPts val="0"/>
              </a:spcBef>
              <a:buNone/>
            </a:pPr>
            <a:r>
              <a:rPr lang="en-GB" sz="2400" dirty="0">
                <a:latin typeface="Calibri" panose="020F0502020204030204" pitchFamily="34" charset="0"/>
                <a:ea typeface="Calibri" panose="020F0502020204030204" pitchFamily="34" charset="0"/>
                <a:cs typeface="Times New Roman" panose="02020603050405020304" pitchFamily="18" charset="0"/>
              </a:rPr>
              <a:t>Private and Public Selling –</a:t>
            </a:r>
          </a:p>
          <a:p>
            <a:pPr marL="571500" indent="-342900">
              <a:lnSpc>
                <a:spcPct val="150000"/>
              </a:lnSpc>
              <a:spcBef>
                <a:spcPts val="0"/>
              </a:spcBef>
            </a:pPr>
            <a:r>
              <a:rPr lang="en-GB" sz="2400" dirty="0">
                <a:latin typeface="Calibri" panose="020F0502020204030204" pitchFamily="34" charset="0"/>
                <a:ea typeface="Calibri" panose="020F0502020204030204" pitchFamily="34" charset="0"/>
                <a:cs typeface="Times New Roman" panose="02020603050405020304" pitchFamily="18" charset="0"/>
              </a:rPr>
              <a:t>20% is allocated to the owners</a:t>
            </a:r>
          </a:p>
          <a:p>
            <a:pPr marL="571500" indent="-342900">
              <a:lnSpc>
                <a:spcPct val="150000"/>
              </a:lnSpc>
              <a:spcBef>
                <a:spcPts val="0"/>
              </a:spcBef>
            </a:pPr>
            <a:r>
              <a:rPr lang="en-GB" sz="2400" dirty="0">
                <a:latin typeface="Calibri" panose="020F0502020204030204" pitchFamily="34" charset="0"/>
                <a:ea typeface="Calibri" panose="020F0502020204030204" pitchFamily="34" charset="0"/>
                <a:cs typeface="Times New Roman" panose="02020603050405020304" pitchFamily="18" charset="0"/>
              </a:rPr>
              <a:t>10% will be offered to the Development team &amp; the planners of our Future project.</a:t>
            </a:r>
          </a:p>
          <a:p>
            <a:pPr marL="571500" indent="-342900">
              <a:lnSpc>
                <a:spcPct val="150000"/>
              </a:lnSpc>
              <a:spcBef>
                <a:spcPts val="0"/>
              </a:spcBef>
            </a:pPr>
            <a:r>
              <a:rPr lang="en-GB" sz="2400" dirty="0">
                <a:latin typeface="Calibri" panose="020F0502020204030204" pitchFamily="34" charset="0"/>
                <a:ea typeface="Calibri" panose="020F0502020204030204" pitchFamily="34" charset="0"/>
                <a:cs typeface="Times New Roman" panose="02020603050405020304" pitchFamily="18" charset="0"/>
              </a:rPr>
              <a:t>The next 10% will be offered to the employees and to some Loyal Customers.</a:t>
            </a:r>
          </a:p>
          <a:p>
            <a:pPr marL="571500" indent="-342900">
              <a:lnSpc>
                <a:spcPct val="150000"/>
              </a:lnSpc>
              <a:spcBef>
                <a:spcPts val="0"/>
              </a:spcBef>
            </a:pPr>
            <a:r>
              <a:rPr lang="en-GB" sz="2400" dirty="0">
                <a:latin typeface="Calibri" panose="020F0502020204030204" pitchFamily="34" charset="0"/>
                <a:ea typeface="Calibri" panose="020F0502020204030204" pitchFamily="34" charset="0"/>
                <a:cs typeface="Times New Roman" panose="02020603050405020304" pitchFamily="18" charset="0"/>
              </a:rPr>
              <a:t>Rest of the 60% will be offered to the public.</a:t>
            </a:r>
          </a:p>
          <a:p>
            <a:pPr marR="0" indent="0">
              <a:lnSpc>
                <a:spcPct val="107000"/>
              </a:lnSpc>
              <a:spcBef>
                <a:spcPts val="0"/>
              </a:spcBef>
              <a:spcAft>
                <a:spcPts val="0"/>
              </a:spcAf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Content Placeholder 3"/>
          <p:cNvGraphicFramePr>
            <a:graphicFrameLocks noGrp="1"/>
          </p:cNvGraphicFramePr>
          <p:nvPr>
            <p:ph sz="half" idx="2"/>
            <p:extLst>
              <p:ext uri="{D42A27DB-BD31-4B8C-83A1-F6EECF244321}">
                <p14:modId xmlns:p14="http://schemas.microsoft.com/office/powerpoint/2010/main" val="1200268561"/>
              </p:ext>
            </p:extLst>
          </p:nvPr>
        </p:nvGraphicFramePr>
        <p:xfrm>
          <a:off x="685801" y="2286000"/>
          <a:ext cx="5334000" cy="3371695"/>
        </p:xfrm>
        <a:graphic>
          <a:graphicData uri="http://schemas.openxmlformats.org/drawingml/2006/table">
            <a:tbl>
              <a:tblPr firstRow="1" bandRow="1">
                <a:tableStyleId>{3B4B98B0-60AC-42C2-AFA5-B58CD77FA1E5}</a:tableStyleId>
              </a:tblPr>
              <a:tblGrid>
                <a:gridCol w="17780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tblGrid>
              <a:tr h="679502">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0"/>
                  </a:ext>
                </a:extLst>
              </a:tr>
              <a:tr h="768298">
                <a:tc>
                  <a:txBody>
                    <a:bodyPr/>
                    <a:lstStyle/>
                    <a:p>
                      <a:pPr algn="ctr"/>
                      <a:r>
                        <a:rPr lang="en-US" sz="1800" dirty="0">
                          <a:effectLst/>
                          <a:latin typeface="TimesNewRoman"/>
                          <a:ea typeface="Calibri" panose="020F0502020204030204" pitchFamily="34" charset="0"/>
                          <a:cs typeface="TimesNewRoman"/>
                        </a:rPr>
                        <a:t>1 PTK </a:t>
                      </a:r>
                      <a:endParaRPr lang="en-US" dirty="0"/>
                    </a:p>
                  </a:txBody>
                  <a:tcPr anchor="ctr"/>
                </a:tc>
                <a:tc>
                  <a:txBody>
                    <a:bodyPr/>
                    <a:lstStyle/>
                    <a:p>
                      <a:pPr algn="ctr"/>
                      <a:r>
                        <a:rPr lang="en-US" sz="1800" dirty="0">
                          <a:effectLst/>
                          <a:latin typeface="TimesNewRoman"/>
                          <a:ea typeface="Calibri" panose="020F0502020204030204" pitchFamily="34" charset="0"/>
                          <a:cs typeface="TimesNewRoman"/>
                        </a:rPr>
                        <a:t>6 USD </a:t>
                      </a:r>
                      <a:endParaRPr lang="en-US" dirty="0"/>
                    </a:p>
                  </a:txBody>
                  <a:tcPr anchor="ctr"/>
                </a:tc>
                <a:tc>
                  <a:txBody>
                    <a:bodyPr/>
                    <a:lstStyle/>
                    <a:p>
                      <a:pPr algn="ctr"/>
                      <a:r>
                        <a:rPr lang="en-US" sz="1800" dirty="0">
                          <a:effectLst/>
                          <a:latin typeface="TimesNewRoman"/>
                          <a:ea typeface="Calibri" panose="020F0502020204030204" pitchFamily="34" charset="0"/>
                          <a:cs typeface="TimesNewRoman"/>
                        </a:rPr>
                        <a:t>Private Sell</a:t>
                      </a:r>
                      <a:endParaRPr lang="en-US" dirty="0"/>
                    </a:p>
                  </a:txBody>
                  <a:tcPr anchor="ctr"/>
                </a:tc>
                <a:extLst>
                  <a:ext uri="{0D108BD9-81ED-4DB2-BD59-A6C34878D82A}">
                    <a16:rowId xmlns:a16="http://schemas.microsoft.com/office/drawing/2014/main" val="10001"/>
                  </a:ext>
                </a:extLst>
              </a:tr>
              <a:tr h="838200">
                <a:tc>
                  <a:txBody>
                    <a:bodyPr/>
                    <a:lstStyle/>
                    <a:p>
                      <a:pPr algn="ctr"/>
                      <a:r>
                        <a:rPr lang="en-US" sz="1800" dirty="0">
                          <a:effectLst/>
                          <a:latin typeface="TimesNewRoman"/>
                          <a:ea typeface="Calibri" panose="020F0502020204030204" pitchFamily="34" charset="0"/>
                          <a:cs typeface="TimesNewRoman"/>
                        </a:rPr>
                        <a:t>1 PTK </a:t>
                      </a:r>
                      <a:endParaRPr lang="en-US" dirty="0"/>
                    </a:p>
                  </a:txBody>
                  <a:tcPr anchor="ctr"/>
                </a:tc>
                <a:tc>
                  <a:txBody>
                    <a:bodyPr/>
                    <a:lstStyle/>
                    <a:p>
                      <a:pPr algn="ctr"/>
                      <a:r>
                        <a:rPr lang="en-US" sz="1800" dirty="0">
                          <a:effectLst/>
                          <a:latin typeface="TimesNewRoman"/>
                          <a:ea typeface="Calibri" panose="020F0502020204030204" pitchFamily="34" charset="0"/>
                          <a:cs typeface="TimesNewRoman"/>
                        </a:rPr>
                        <a:t>8 USD </a:t>
                      </a:r>
                      <a:endParaRPr lang="en-US" dirty="0"/>
                    </a:p>
                  </a:txBody>
                  <a:tcPr anchor="ctr"/>
                </a:tc>
                <a:tc>
                  <a:txBody>
                    <a:bodyPr/>
                    <a:lstStyle/>
                    <a:p>
                      <a:pPr algn="ctr"/>
                      <a:r>
                        <a:rPr lang="en-US" sz="1800" dirty="0">
                          <a:effectLst/>
                          <a:latin typeface="TimesNewRoman"/>
                          <a:ea typeface="Calibri" panose="020F0502020204030204" pitchFamily="34" charset="0"/>
                          <a:cs typeface="TimesNewRoman"/>
                        </a:rPr>
                        <a:t>Private Sell</a:t>
                      </a:r>
                      <a:endParaRPr lang="en-US" dirty="0"/>
                    </a:p>
                  </a:txBody>
                  <a:tcPr anchor="ctr"/>
                </a:tc>
                <a:extLst>
                  <a:ext uri="{0D108BD9-81ED-4DB2-BD59-A6C34878D82A}">
                    <a16:rowId xmlns:a16="http://schemas.microsoft.com/office/drawing/2014/main" val="10002"/>
                  </a:ext>
                </a:extLst>
              </a:tr>
              <a:tr h="10856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NewRoman"/>
                        <a:ea typeface="Calibri" panose="020F0502020204030204" pitchFamily="34" charset="0"/>
                        <a:cs typeface="TimesNew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
                          <a:ea typeface="Calibri" panose="020F0502020204030204" pitchFamily="34" charset="0"/>
                          <a:cs typeface="TimesNewRoman"/>
                        </a:rPr>
                        <a:t>1 PTK </a:t>
                      </a:r>
                      <a:endParaRPr lang="en-US" dirty="0"/>
                    </a:p>
                    <a:p>
                      <a:pPr algn="ctr"/>
                      <a:endParaRPr lang="en-US" dirty="0"/>
                    </a:p>
                  </a:txBody>
                  <a:tcPr anchor="ctr"/>
                </a:tc>
                <a:tc>
                  <a:txBody>
                    <a:bodyPr/>
                    <a:lstStyle/>
                    <a:p>
                      <a:pPr algn="ctr"/>
                      <a:r>
                        <a:rPr lang="en-US" sz="1800" dirty="0">
                          <a:effectLst/>
                          <a:latin typeface="TimesNewRoman"/>
                          <a:ea typeface="Calibri" panose="020F0502020204030204" pitchFamily="34" charset="0"/>
                          <a:cs typeface="TimesNewRoman"/>
                        </a:rPr>
                        <a:t>10 USDT </a:t>
                      </a:r>
                      <a:endParaRPr lang="en-US" dirty="0"/>
                    </a:p>
                  </a:txBody>
                  <a:tcPr anchor="ctr"/>
                </a:tc>
                <a:tc>
                  <a:txBody>
                    <a:bodyPr/>
                    <a:lstStyle/>
                    <a:p>
                      <a:pPr algn="ctr"/>
                      <a:r>
                        <a:rPr lang="en-US" sz="1800" dirty="0">
                          <a:effectLst/>
                          <a:latin typeface="TimesNewRoman"/>
                          <a:ea typeface="Calibri" panose="020F0502020204030204" pitchFamily="34" charset="0"/>
                          <a:cs typeface="TimesNewRoman"/>
                        </a:rPr>
                        <a:t>ICO</a:t>
                      </a:r>
                      <a:endParaRPr 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1422</TotalTime>
  <Words>437</Words>
  <Application>Microsoft Office PowerPoint</Application>
  <PresentationFormat>Widescreen</PresentationFormat>
  <Paragraphs>112</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Schoolbook</vt:lpstr>
      <vt:lpstr>Times New Roman</vt:lpstr>
      <vt:lpstr>TimesNewRoman</vt:lpstr>
      <vt:lpstr>CITY SKETCH 16X9</vt:lpstr>
      <vt:lpstr>Tokenization of Real Estate </vt:lpstr>
      <vt:lpstr> Camber Sand and The Restaurant </vt:lpstr>
      <vt:lpstr>Deal Structure </vt:lpstr>
      <vt:lpstr>Add a Slide Title - 3</vt:lpstr>
      <vt:lpstr>hhhh</vt:lpstr>
      <vt:lpstr>PowerPoint Presentation</vt:lpstr>
      <vt:lpstr>Digitization</vt:lpstr>
      <vt:lpstr>Allocation of Token</vt:lpstr>
      <vt:lpstr>Primary Distribution of Token</vt:lpstr>
      <vt:lpstr>Buying Process of the Token</vt:lpstr>
      <vt:lpstr>Decentralized Exchange </vt:lpstr>
      <vt:lpstr>Benefits of Holding the TOKEN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Tokenization of Real Estate </dc:title>
  <dc:creator>Nishat Zereen</dc:creator>
  <cp:lastModifiedBy>Nishat Zereen</cp:lastModifiedBy>
  <cp:revision>5</cp:revision>
  <dcterms:created xsi:type="dcterms:W3CDTF">2022-04-02T20:50:58Z</dcterms:created>
  <dcterms:modified xsi:type="dcterms:W3CDTF">2022-04-14T09:52:47Z</dcterms:modified>
</cp:coreProperties>
</file>